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Quattrocento Sans"/>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iCveBMsPwIN0hzW/0oCN+C+aw4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5CFD53-1484-4135-814C-FDFC22B7A62F}">
  <a:tblStyle styleId="{CD5CFD53-1484-4135-814C-FDFC22B7A62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regular.fntdata"/><Relationship Id="rId20" Type="http://schemas.openxmlformats.org/officeDocument/2006/relationships/slide" Target="slides/slide15.xml"/><Relationship Id="rId42" Type="http://schemas.openxmlformats.org/officeDocument/2006/relationships/font" Target="fonts/QuattrocentoSans-italic.fntdata"/><Relationship Id="rId41" Type="http://schemas.openxmlformats.org/officeDocument/2006/relationships/font" Target="fonts/QuattrocentoSans-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QuattrocentoSans-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6c85d12d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6c85d12dd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Foto gratuita bajo ángulo de vista de los rascacielos" id="84" name="Google Shape;84;p1"/>
          <p:cNvPicPr preferRelativeResize="0"/>
          <p:nvPr/>
        </p:nvPicPr>
        <p:blipFill rotWithShape="1">
          <a:blip r:embed="rId3">
            <a:alphaModFix/>
          </a:blip>
          <a:srcRect b="0" l="0" r="0" t="0"/>
          <a:stretch/>
        </p:blipFill>
        <p:spPr>
          <a:xfrm>
            <a:off x="-95794" y="-38966"/>
            <a:ext cx="12287794" cy="6973430"/>
          </a:xfrm>
          <a:prstGeom prst="rect">
            <a:avLst/>
          </a:prstGeom>
          <a:noFill/>
          <a:ln>
            <a:noFill/>
          </a:ln>
        </p:spPr>
      </p:pic>
      <p:sp>
        <p:nvSpPr>
          <p:cNvPr id="85" name="Google Shape;85;p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86" name="Google Shape;86;p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87" name="Google Shape;87;p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88" name="Google Shape;88;p1"/>
          <p:cNvSpPr txBox="1"/>
          <p:nvPr/>
        </p:nvSpPr>
        <p:spPr>
          <a:xfrm>
            <a:off x="681001" y="4820866"/>
            <a:ext cx="781863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R" sz="2800" u="none" cap="none" strike="noStrike">
                <a:solidFill>
                  <a:srgbClr val="F4AD3D"/>
                </a:solidFill>
                <a:latin typeface="Open Sans"/>
                <a:ea typeface="Open Sans"/>
                <a:cs typeface="Open Sans"/>
                <a:sym typeface="Open Sans"/>
              </a:rPr>
              <a:t>SEGURO DE INCENDIO COMERCIAL E INDUSTRIAL</a:t>
            </a:r>
            <a:endParaRPr b="1" i="0" sz="2800" u="none" cap="none" strike="noStrike">
              <a:solidFill>
                <a:srgbClr val="F4AD3D"/>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10" name="Google Shape;210;p1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1" name="Google Shape;211;p1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12" name="Google Shape;212;p1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13" name="Google Shape;213;p1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14" name="Google Shape;214;p10"/>
          <p:cNvSpPr txBox="1"/>
          <p:nvPr>
            <p:ph type="title"/>
          </p:nvPr>
        </p:nvSpPr>
        <p:spPr>
          <a:xfrm>
            <a:off x="107576" y="167204"/>
            <a:ext cx="11051491" cy="7294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1800"/>
              <a:buFont typeface="Calibri"/>
              <a:buNone/>
            </a:pPr>
            <a:r>
              <a:rPr lang="es-CR" sz="1800">
                <a:latin typeface="Calibri"/>
                <a:ea typeface="Calibri"/>
                <a:cs typeface="Calibri"/>
                <a:sym typeface="Calibri"/>
              </a:rPr>
              <a:t>        </a:t>
            </a:r>
            <a:br>
              <a:rPr lang="es-CR" sz="1800">
                <a:latin typeface="Calibri"/>
                <a:ea typeface="Calibri"/>
                <a:cs typeface="Calibri"/>
                <a:sym typeface="Calibri"/>
              </a:rPr>
            </a:br>
            <a:r>
              <a:rPr lang="es-CR" sz="1800">
                <a:latin typeface="Calibri"/>
                <a:ea typeface="Calibri"/>
                <a:cs typeface="Calibri"/>
                <a:sym typeface="Calibri"/>
              </a:rPr>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215" name="Google Shape;215;p10"/>
          <p:cNvGrpSpPr/>
          <p:nvPr/>
        </p:nvGrpSpPr>
        <p:grpSpPr>
          <a:xfrm>
            <a:off x="834311" y="1175555"/>
            <a:ext cx="9922933" cy="5012004"/>
            <a:chOff x="0" y="78724"/>
            <a:chExt cx="9922933" cy="5012004"/>
          </a:xfrm>
        </p:grpSpPr>
        <p:sp>
          <p:nvSpPr>
            <p:cNvPr id="216" name="Google Shape;216;p10"/>
            <p:cNvSpPr/>
            <p:nvPr/>
          </p:nvSpPr>
          <p:spPr>
            <a:xfrm>
              <a:off x="0" y="1503846"/>
              <a:ext cx="9922933" cy="3586882"/>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0" y="1503846"/>
              <a:ext cx="9922933" cy="3586882"/>
            </a:xfrm>
            <a:prstGeom prst="rect">
              <a:avLst/>
            </a:prstGeom>
            <a:noFill/>
            <a:ln>
              <a:noFill/>
            </a:ln>
          </p:spPr>
          <p:txBody>
            <a:bodyPr anchorCtr="0" anchor="t" bIns="135125" lIns="770125" spcFirstLastPara="1" rIns="770125" wrap="square" tIns="291575">
              <a:noAutofit/>
            </a:bodyPr>
            <a:lstStyle/>
            <a:p>
              <a:pPr indent="-171450" lvl="1" marL="171450" marR="0" rtl="0" algn="just">
                <a:lnSpc>
                  <a:spcPct val="90000"/>
                </a:lnSpc>
                <a:spcBef>
                  <a:spcPts val="0"/>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Robo, hurto o rotura de vidrieras que no sean consecuencia directa de motín, huelga o conmoción civil.</a:t>
              </a:r>
              <a:endParaRPr b="0" i="0" sz="1900" u="none" cap="none" strike="noStrike">
                <a:solidFill>
                  <a:schemeClr val="dk1"/>
                </a:solidFill>
                <a:latin typeface="Calibri"/>
                <a:ea typeface="Calibri"/>
                <a:cs typeface="Calibri"/>
                <a:sym typeface="Calibri"/>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Los daños a la propiedad asegurada, debido a la penetración del agua de lluvia, que no sean traídas por vientos huracanados, tales como el desbordamiento de canoas, techos, tanques, bajantes, desagües, y otros sistemas de drenaje de las instalaciones</a:t>
              </a:r>
              <a:endParaRPr b="0" i="0" sz="1900" u="none" cap="none" strike="noStrike">
                <a:solidFill>
                  <a:schemeClr val="dk1"/>
                </a:solidFill>
                <a:latin typeface="Calibri"/>
                <a:ea typeface="Calibri"/>
                <a:cs typeface="Calibri"/>
                <a:sym typeface="Calibri"/>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Pérdidas o daños a la propiedad asegurada, causados por vehículos poseídos u operados por el Tomador y/o Asegurado o sus empleados.</a:t>
              </a:r>
              <a:endParaRPr b="0" i="0" sz="1900" u="none" cap="none" strike="noStrike">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Pérdidas o daños a la propiedad asegurada, causados por vehículos que pertenezcan o sean operados por el inquilino o persona que trabaje o resida con él.</a:t>
              </a:r>
              <a:endParaRPr b="0" i="0" sz="1900" u="none" cap="none" strike="noStrike">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Rotura o reventadura de tubos no destinados a la conducción de agua.</a:t>
              </a:r>
              <a:endParaRPr b="0" i="0" sz="1900" u="none" cap="none" strike="noStrike">
                <a:solidFill>
                  <a:schemeClr val="dk1"/>
                </a:solidFill>
                <a:latin typeface="Calibri"/>
                <a:ea typeface="Calibri"/>
                <a:cs typeface="Calibri"/>
                <a:sym typeface="Calibri"/>
              </a:endParaRPr>
            </a:p>
          </p:txBody>
        </p:sp>
        <p:sp>
          <p:nvSpPr>
            <p:cNvPr id="218" name="Google Shape;218;p10"/>
            <p:cNvSpPr/>
            <p:nvPr/>
          </p:nvSpPr>
          <p:spPr>
            <a:xfrm>
              <a:off x="470006" y="78724"/>
              <a:ext cx="6939269" cy="1716327"/>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553790" y="162508"/>
              <a:ext cx="6771701" cy="1548759"/>
            </a:xfrm>
            <a:prstGeom prst="rect">
              <a:avLst/>
            </a:prstGeom>
            <a:noFill/>
            <a:ln>
              <a:noFill/>
            </a:ln>
          </p:spPr>
          <p:txBody>
            <a:bodyPr anchorCtr="0" anchor="ctr" bIns="0" lIns="262525" spcFirstLastPara="1" rIns="262525" wrap="square" tIns="0">
              <a:noAutofit/>
            </a:bodyPr>
            <a:lstStyle/>
            <a:p>
              <a:pPr indent="0" lvl="0" marL="0" marR="0" rtl="0" algn="l">
                <a:lnSpc>
                  <a:spcPct val="90000"/>
                </a:lnSpc>
                <a:spcBef>
                  <a:spcPts val="0"/>
                </a:spcBef>
                <a:spcAft>
                  <a:spcPts val="0"/>
                </a:spcAft>
                <a:buNone/>
              </a:pPr>
              <a:r>
                <a:rPr b="1" lang="es-CR" sz="2000">
                  <a:solidFill>
                    <a:schemeClr val="lt1"/>
                  </a:solidFill>
                  <a:latin typeface="Calibri"/>
                  <a:ea typeface="Calibri"/>
                  <a:cs typeface="Calibri"/>
                  <a:sym typeface="Calibri"/>
                </a:rPr>
                <a:t>Cobertura “D”  -  Riesgos Diversos: Exclusiones:</a:t>
              </a:r>
              <a:endParaRPr sz="20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25" name="Google Shape;225;p1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6" name="Google Shape;226;p1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27" name="Google Shape;227;p1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28" name="Google Shape;228;p1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29" name="Google Shape;229;p11"/>
          <p:cNvSpPr txBox="1"/>
          <p:nvPr>
            <p:ph type="title"/>
          </p:nvPr>
        </p:nvSpPr>
        <p:spPr>
          <a:xfrm>
            <a:off x="389467" y="161364"/>
            <a:ext cx="10972800" cy="9689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s-CR" sz="2800"/>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230" name="Google Shape;230;p11"/>
          <p:cNvGrpSpPr/>
          <p:nvPr/>
        </p:nvGrpSpPr>
        <p:grpSpPr>
          <a:xfrm>
            <a:off x="574766" y="1360126"/>
            <a:ext cx="11033760" cy="4519560"/>
            <a:chOff x="0" y="29376"/>
            <a:chExt cx="11033760" cy="4519560"/>
          </a:xfrm>
        </p:grpSpPr>
        <p:sp>
          <p:nvSpPr>
            <p:cNvPr id="231" name="Google Shape;231;p11"/>
            <p:cNvSpPr/>
            <p:nvPr/>
          </p:nvSpPr>
          <p:spPr>
            <a:xfrm>
              <a:off x="0" y="323840"/>
              <a:ext cx="11033760" cy="28917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txBox="1"/>
            <p:nvPr/>
          </p:nvSpPr>
          <p:spPr>
            <a:xfrm>
              <a:off x="0" y="323840"/>
              <a:ext cx="11033760" cy="2891700"/>
            </a:xfrm>
            <a:prstGeom prst="rect">
              <a:avLst/>
            </a:prstGeom>
            <a:noFill/>
            <a:ln>
              <a:noFill/>
            </a:ln>
          </p:spPr>
          <p:txBody>
            <a:bodyPr anchorCtr="0" anchor="t" bIns="120900" lIns="856325" spcFirstLastPara="1" rIns="856325" wrap="square" tIns="354075">
              <a:noAutofit/>
            </a:bodyPr>
            <a:lstStyle/>
            <a:p>
              <a:pPr indent="-171450" lvl="1" marL="171450" marR="0" rtl="0" algn="just">
                <a:lnSpc>
                  <a:spcPct val="90000"/>
                </a:lnSpc>
                <a:spcBef>
                  <a:spcPts val="0"/>
                </a:spcBef>
                <a:spcAft>
                  <a:spcPts val="0"/>
                </a:spcAft>
                <a:buClr>
                  <a:schemeClr val="dk1"/>
                </a:buClr>
                <a:buSzPts val="1700"/>
                <a:buFont typeface="Calibri"/>
                <a:buChar char="•"/>
              </a:pPr>
              <a:r>
                <a:rPr b="0" i="0" lang="es-CR" sz="1700" u="none" cap="none" strike="noStrike">
                  <a:solidFill>
                    <a:schemeClr val="dk1"/>
                  </a:solidFill>
                  <a:latin typeface="Calibri"/>
                  <a:ea typeface="Calibri"/>
                  <a:cs typeface="Calibri"/>
                  <a:sym typeface="Calibri"/>
                </a:rPr>
                <a:t>Derrames de agua de receptáculos, tanques elevados o a nivel de tierra, o de cualquier tipo de conductor de alimentación o descarga.</a:t>
              </a:r>
              <a:endParaRPr b="0" i="0" sz="1700" u="none" cap="none" strike="noStrike">
                <a:solidFill>
                  <a:schemeClr val="dk1"/>
                </a:solidFill>
                <a:latin typeface="Calibri"/>
                <a:ea typeface="Calibri"/>
                <a:cs typeface="Calibri"/>
                <a:sym typeface="Calibri"/>
              </a:endParaRPr>
            </a:p>
            <a:p>
              <a:pPr indent="-171450" lvl="1" marL="171450" marR="0" rtl="0" algn="just">
                <a:lnSpc>
                  <a:spcPct val="90000"/>
                </a:lnSpc>
                <a:spcBef>
                  <a:spcPts val="255"/>
                </a:spcBef>
                <a:spcAft>
                  <a:spcPts val="0"/>
                </a:spcAft>
                <a:buClr>
                  <a:schemeClr val="dk1"/>
                </a:buClr>
                <a:buSzPts val="1700"/>
                <a:buFont typeface="Calibri"/>
                <a:buChar char="•"/>
              </a:pPr>
              <a:r>
                <a:rPr b="0" i="0" lang="es-CR" sz="1700" u="none" cap="none" strike="noStrike">
                  <a:solidFill>
                    <a:schemeClr val="dk1"/>
                  </a:solidFill>
                  <a:latin typeface="Calibri"/>
                  <a:ea typeface="Calibri"/>
                  <a:cs typeface="Calibri"/>
                  <a:sym typeface="Calibri"/>
                </a:rPr>
                <a:t>Desagüe o derrame accidental del agua del sistema de aguas servidas, agua potable o industrial.</a:t>
              </a:r>
              <a:endParaRPr b="0" i="0" sz="1700" u="none" cap="none" strike="noStrike">
                <a:solidFill>
                  <a:schemeClr val="dk1"/>
                </a:solidFill>
                <a:latin typeface="Calibri"/>
                <a:ea typeface="Calibri"/>
                <a:cs typeface="Calibri"/>
                <a:sym typeface="Calibri"/>
              </a:endParaRPr>
            </a:p>
            <a:p>
              <a:pPr indent="-171450" lvl="1" marL="171450" marR="0" rtl="0" algn="just">
                <a:lnSpc>
                  <a:spcPct val="90000"/>
                </a:lnSpc>
                <a:spcBef>
                  <a:spcPts val="255"/>
                </a:spcBef>
                <a:spcAft>
                  <a:spcPts val="0"/>
                </a:spcAft>
                <a:buClr>
                  <a:schemeClr val="dk1"/>
                </a:buClr>
                <a:buSzPts val="1700"/>
                <a:buFont typeface="Calibri"/>
                <a:buChar char="•"/>
              </a:pPr>
              <a:r>
                <a:rPr b="0" i="0" lang="es-CR" sz="1700" u="none" cap="none" strike="noStrike">
                  <a:solidFill>
                    <a:schemeClr val="dk1"/>
                  </a:solidFill>
                  <a:latin typeface="Calibri"/>
                  <a:ea typeface="Calibri"/>
                  <a:cs typeface="Calibri"/>
                  <a:sym typeface="Calibri"/>
                </a:rPr>
                <a:t>Entrada de agua de lluvia a través de: ventanas, tragaluces, puertas abiertas o rotas, cubiertas defectuosas, canoas, bajantes y desagües.</a:t>
              </a:r>
              <a:endParaRPr b="0" i="0" sz="1700" u="none" cap="none" strike="noStrike">
                <a:solidFill>
                  <a:schemeClr val="dk1"/>
                </a:solidFill>
                <a:latin typeface="Calibri"/>
                <a:ea typeface="Calibri"/>
                <a:cs typeface="Calibri"/>
                <a:sym typeface="Calibri"/>
              </a:endParaRPr>
            </a:p>
            <a:p>
              <a:pPr indent="-171450" lvl="1" marL="171450" marR="0" rtl="0" algn="just">
                <a:lnSpc>
                  <a:spcPct val="90000"/>
                </a:lnSpc>
                <a:spcBef>
                  <a:spcPts val="255"/>
                </a:spcBef>
                <a:spcAft>
                  <a:spcPts val="0"/>
                </a:spcAft>
                <a:buClr>
                  <a:schemeClr val="dk1"/>
                </a:buClr>
                <a:buSzPts val="1700"/>
                <a:buFont typeface="Calibri"/>
                <a:buChar char="•"/>
              </a:pPr>
              <a:r>
                <a:rPr b="1" i="0" lang="es-CR" sz="1700" u="none" cap="none" strike="noStrike">
                  <a:solidFill>
                    <a:schemeClr val="dk1"/>
                  </a:solidFill>
                  <a:latin typeface="Calibri"/>
                  <a:ea typeface="Calibri"/>
                  <a:cs typeface="Calibri"/>
                  <a:sym typeface="Calibri"/>
                </a:rPr>
                <a:t>Exclusiones:</a:t>
              </a:r>
              <a:endParaRPr b="1" i="0" sz="1700" u="none" cap="none" strike="noStrike">
                <a:solidFill>
                  <a:schemeClr val="dk1"/>
                </a:solidFill>
                <a:latin typeface="Calibri"/>
                <a:ea typeface="Calibri"/>
                <a:cs typeface="Calibri"/>
                <a:sym typeface="Calibri"/>
              </a:endParaRPr>
            </a:p>
            <a:p>
              <a:pPr indent="-171450" lvl="1" marL="171450" marR="0" rtl="0" algn="just">
                <a:lnSpc>
                  <a:spcPct val="90000"/>
                </a:lnSpc>
                <a:spcBef>
                  <a:spcPts val="255"/>
                </a:spcBef>
                <a:spcAft>
                  <a:spcPts val="0"/>
                </a:spcAft>
                <a:buClr>
                  <a:schemeClr val="dk1"/>
                </a:buClr>
                <a:buSzPts val="1700"/>
                <a:buFont typeface="Calibri"/>
                <a:buChar char="•"/>
              </a:pPr>
              <a:r>
                <a:rPr b="0" i="0" lang="es-CR" sz="1700" u="none" cap="none" strike="noStrike">
                  <a:solidFill>
                    <a:schemeClr val="dk1"/>
                  </a:solidFill>
                  <a:latin typeface="Calibri"/>
                  <a:ea typeface="Calibri"/>
                  <a:cs typeface="Calibri"/>
                  <a:sym typeface="Calibri"/>
                </a:rPr>
                <a:t>Absorción de la humedad ambiente.</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es-CR" sz="1700" u="none" cap="none" strike="noStrike">
                  <a:solidFill>
                    <a:schemeClr val="dk1"/>
                  </a:solidFill>
                  <a:latin typeface="Calibri"/>
                  <a:ea typeface="Calibri"/>
                  <a:cs typeface="Calibri"/>
                  <a:sym typeface="Calibri"/>
                </a:rPr>
                <a:t>Caída, volteo o derrame de recipientes, tanques o depósitos que no contengan agua.</a:t>
              </a:r>
              <a:endParaRPr/>
            </a:p>
            <a:p>
              <a:pPr indent="-63500" lvl="1" marL="171450" marR="0" rtl="0" algn="just">
                <a:lnSpc>
                  <a:spcPct val="90000"/>
                </a:lnSpc>
                <a:spcBef>
                  <a:spcPts val="255"/>
                </a:spcBef>
                <a:spcAft>
                  <a:spcPts val="0"/>
                </a:spcAft>
                <a:buClr>
                  <a:schemeClr val="dk1"/>
                </a:buClr>
                <a:buSzPts val="1700"/>
                <a:buFont typeface="Calibri"/>
                <a:buNone/>
              </a:pPr>
              <a:r>
                <a:t/>
              </a:r>
              <a:endParaRPr b="0" i="0" sz="1700" u="none" cap="none" strike="noStrike">
                <a:solidFill>
                  <a:schemeClr val="dk1"/>
                </a:solidFill>
                <a:latin typeface="Calibri"/>
                <a:ea typeface="Calibri"/>
                <a:cs typeface="Calibri"/>
                <a:sym typeface="Calibri"/>
              </a:endParaRPr>
            </a:p>
          </p:txBody>
        </p:sp>
        <p:sp>
          <p:nvSpPr>
            <p:cNvPr id="233" name="Google Shape;233;p11"/>
            <p:cNvSpPr/>
            <p:nvPr/>
          </p:nvSpPr>
          <p:spPr>
            <a:xfrm>
              <a:off x="499934" y="29376"/>
              <a:ext cx="7723632" cy="50184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
            <p:cNvSpPr txBox="1"/>
            <p:nvPr/>
          </p:nvSpPr>
          <p:spPr>
            <a:xfrm>
              <a:off x="524432" y="53874"/>
              <a:ext cx="7674636" cy="452844"/>
            </a:xfrm>
            <a:prstGeom prst="rect">
              <a:avLst/>
            </a:prstGeom>
            <a:noFill/>
            <a:ln>
              <a:noFill/>
            </a:ln>
          </p:spPr>
          <p:txBody>
            <a:bodyPr anchorCtr="0" anchor="ctr" bIns="0" lIns="291925" spcFirstLastPara="1" rIns="291925" wrap="square" tIns="0">
              <a:noAutofit/>
            </a:bodyPr>
            <a:lstStyle/>
            <a:p>
              <a:pPr indent="0" lvl="0" marL="0" marR="0" rtl="0" algn="l">
                <a:lnSpc>
                  <a:spcPct val="90000"/>
                </a:lnSpc>
                <a:spcBef>
                  <a:spcPts val="0"/>
                </a:spcBef>
                <a:spcAft>
                  <a:spcPts val="0"/>
                </a:spcAft>
                <a:buNone/>
              </a:pPr>
              <a:r>
                <a:rPr b="1" lang="es-CR" sz="1700">
                  <a:solidFill>
                    <a:schemeClr val="lt1"/>
                  </a:solidFill>
                  <a:latin typeface="Calibri"/>
                  <a:ea typeface="Calibri"/>
                  <a:cs typeface="Calibri"/>
                  <a:sym typeface="Calibri"/>
                </a:rPr>
                <a:t>Cobertura “E”  -  Lluvia y Derrame.</a:t>
              </a:r>
              <a:endParaRPr b="1" sz="1700">
                <a:solidFill>
                  <a:schemeClr val="lt1"/>
                </a:solidFill>
                <a:latin typeface="Calibri"/>
                <a:ea typeface="Calibri"/>
                <a:cs typeface="Calibri"/>
                <a:sym typeface="Calibri"/>
              </a:endParaRPr>
            </a:p>
          </p:txBody>
        </p:sp>
        <p:sp>
          <p:nvSpPr>
            <p:cNvPr id="235" name="Google Shape;235;p11"/>
            <p:cNvSpPr/>
            <p:nvPr/>
          </p:nvSpPr>
          <p:spPr>
            <a:xfrm>
              <a:off x="0" y="3558261"/>
              <a:ext cx="11033760" cy="990675"/>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txBox="1"/>
            <p:nvPr/>
          </p:nvSpPr>
          <p:spPr>
            <a:xfrm>
              <a:off x="0" y="3558261"/>
              <a:ext cx="11033760" cy="990675"/>
            </a:xfrm>
            <a:prstGeom prst="rect">
              <a:avLst/>
            </a:prstGeom>
            <a:noFill/>
            <a:ln>
              <a:noFill/>
            </a:ln>
          </p:spPr>
          <p:txBody>
            <a:bodyPr anchorCtr="0" anchor="t" bIns="120900" lIns="856325" spcFirstLastPara="1" rIns="856325" wrap="square" tIns="354075">
              <a:noAutofit/>
            </a:bodyPr>
            <a:lstStyle/>
            <a:p>
              <a:pPr indent="-171450" lvl="1" marL="171450" marR="0" rtl="0" algn="l">
                <a:lnSpc>
                  <a:spcPct val="90000"/>
                </a:lnSpc>
                <a:spcBef>
                  <a:spcPts val="0"/>
                </a:spcBef>
                <a:spcAft>
                  <a:spcPts val="0"/>
                </a:spcAft>
                <a:buClr>
                  <a:schemeClr val="dk1"/>
                </a:buClr>
                <a:buSzPts val="1700"/>
                <a:buFont typeface="Calibri"/>
                <a:buChar char="•"/>
              </a:pPr>
              <a:r>
                <a:rPr b="1" i="0" lang="es-CR" sz="1700" u="none" cap="none" strike="noStrike">
                  <a:solidFill>
                    <a:schemeClr val="dk1"/>
                  </a:solidFill>
                  <a:latin typeface="Calibri"/>
                  <a:ea typeface="Calibri"/>
                  <a:cs typeface="Calibri"/>
                  <a:sym typeface="Calibri"/>
                </a:rPr>
                <a:t>Nota 1:</a:t>
              </a:r>
              <a:r>
                <a:rPr b="0" i="0" lang="es-CR" sz="1700" u="none" cap="none" strike="noStrike">
                  <a:solidFill>
                    <a:schemeClr val="dk1"/>
                  </a:solidFill>
                  <a:latin typeface="Calibri"/>
                  <a:ea typeface="Calibri"/>
                  <a:cs typeface="Calibri"/>
                  <a:sym typeface="Calibri"/>
                </a:rPr>
                <a:t> Esta cobertura no se comercializa para Almacenes de Depósito Fiscal y/o General. </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1" i="0" lang="es-CR" sz="1700" u="none" cap="none" strike="noStrike">
                  <a:solidFill>
                    <a:schemeClr val="dk1"/>
                  </a:solidFill>
                  <a:latin typeface="Calibri"/>
                  <a:ea typeface="Calibri"/>
                  <a:cs typeface="Calibri"/>
                  <a:sym typeface="Calibri"/>
                </a:rPr>
                <a:t>Nota 2:</a:t>
              </a:r>
              <a:r>
                <a:rPr b="0" i="0" lang="es-CR" sz="1700" u="none" cap="none" strike="noStrike">
                  <a:solidFill>
                    <a:schemeClr val="dk1"/>
                  </a:solidFill>
                  <a:latin typeface="Calibri"/>
                  <a:ea typeface="Calibri"/>
                  <a:cs typeface="Calibri"/>
                  <a:sym typeface="Calibri"/>
                </a:rPr>
                <a:t> La inclusión de esta cobertura, está condicionada a la adquisición de la Cobertura A, B, C, y, D.</a:t>
              </a:r>
              <a:endParaRPr b="0" i="0" sz="1700" u="none" cap="none" strike="noStrike">
                <a:solidFill>
                  <a:schemeClr val="dk1"/>
                </a:solidFill>
                <a:latin typeface="Calibri"/>
                <a:ea typeface="Calibri"/>
                <a:cs typeface="Calibri"/>
                <a:sym typeface="Calibri"/>
              </a:endParaRPr>
            </a:p>
          </p:txBody>
        </p:sp>
        <p:sp>
          <p:nvSpPr>
            <p:cNvPr id="237" name="Google Shape;237;p11"/>
            <p:cNvSpPr/>
            <p:nvPr/>
          </p:nvSpPr>
          <p:spPr>
            <a:xfrm>
              <a:off x="551688" y="3307341"/>
              <a:ext cx="7723632" cy="50184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txBox="1"/>
            <p:nvPr/>
          </p:nvSpPr>
          <p:spPr>
            <a:xfrm>
              <a:off x="576186" y="3331839"/>
              <a:ext cx="7674636" cy="452844"/>
            </a:xfrm>
            <a:prstGeom prst="rect">
              <a:avLst/>
            </a:prstGeom>
            <a:noFill/>
            <a:ln>
              <a:noFill/>
            </a:ln>
          </p:spPr>
          <p:txBody>
            <a:bodyPr anchorCtr="0" anchor="ctr" bIns="0" lIns="291925" spcFirstLastPara="1" rIns="291925" wrap="square" tIns="0">
              <a:noAutofit/>
            </a:bodyPr>
            <a:lstStyle/>
            <a:p>
              <a:pPr indent="0" lvl="0" marL="0" marR="0" rtl="0" algn="l">
                <a:lnSpc>
                  <a:spcPct val="90000"/>
                </a:lnSpc>
                <a:spcBef>
                  <a:spcPts val="0"/>
                </a:spcBef>
                <a:spcAft>
                  <a:spcPts val="0"/>
                </a:spcAft>
                <a:buNone/>
              </a:pPr>
              <a:r>
                <a:rPr b="1" lang="es-CR" sz="1700">
                  <a:solidFill>
                    <a:schemeClr val="lt1"/>
                  </a:solidFill>
                  <a:latin typeface="Calibri"/>
                  <a:ea typeface="Calibri"/>
                  <a:cs typeface="Calibri"/>
                  <a:sym typeface="Calibri"/>
                </a:rPr>
                <a:t>NOTAS IMPORTANES</a:t>
              </a:r>
              <a:endParaRPr b="1" sz="17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44" name="Google Shape;244;p1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12"/>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46" name="Google Shape;246;p1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47" name="Google Shape;247;p1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48" name="Google Shape;248;p12"/>
          <p:cNvSpPr txBox="1"/>
          <p:nvPr>
            <p:ph type="title"/>
          </p:nvPr>
        </p:nvSpPr>
        <p:spPr>
          <a:xfrm>
            <a:off x="491067" y="109538"/>
            <a:ext cx="10972800" cy="1020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s-CR" sz="2800"/>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249" name="Google Shape;249;p12"/>
          <p:cNvGrpSpPr/>
          <p:nvPr/>
        </p:nvGrpSpPr>
        <p:grpSpPr>
          <a:xfrm>
            <a:off x="609600" y="1628573"/>
            <a:ext cx="10972800" cy="4627417"/>
            <a:chOff x="0" y="28373"/>
            <a:chExt cx="10972800" cy="4627417"/>
          </a:xfrm>
        </p:grpSpPr>
        <p:sp>
          <p:nvSpPr>
            <p:cNvPr id="250" name="Google Shape;250;p12"/>
            <p:cNvSpPr/>
            <p:nvPr/>
          </p:nvSpPr>
          <p:spPr>
            <a:xfrm>
              <a:off x="0" y="161120"/>
              <a:ext cx="10972800" cy="1351349"/>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txBox="1"/>
            <p:nvPr/>
          </p:nvSpPr>
          <p:spPr>
            <a:xfrm>
              <a:off x="0" y="161120"/>
              <a:ext cx="10972800" cy="1351349"/>
            </a:xfrm>
            <a:prstGeom prst="rect">
              <a:avLst/>
            </a:prstGeom>
            <a:noFill/>
            <a:ln>
              <a:noFill/>
            </a:ln>
          </p:spPr>
          <p:txBody>
            <a:bodyPr anchorCtr="0" anchor="t" bIns="113775" lIns="851600" spcFirstLastPara="1" rIns="851600" wrap="square" tIns="229100">
              <a:noAutofit/>
            </a:bodyPr>
            <a:lstStyle/>
            <a:p>
              <a:pPr indent="-171450" lvl="1" marL="171450" marR="0" rtl="0" algn="l">
                <a:lnSpc>
                  <a:spcPct val="90000"/>
                </a:lnSpc>
                <a:spcBef>
                  <a:spcPts val="0"/>
                </a:spcBef>
                <a:spcAft>
                  <a:spcPts val="0"/>
                </a:spcAft>
                <a:buClr>
                  <a:schemeClr val="dk1"/>
                </a:buClr>
                <a:buSzPts val="1600"/>
                <a:buFont typeface="Calibri"/>
                <a:buChar char="•"/>
              </a:pPr>
              <a:r>
                <a:rPr b="1" i="0" lang="es-CR" sz="1600" u="none" cap="none" strike="noStrike">
                  <a:solidFill>
                    <a:schemeClr val="dk1"/>
                  </a:solidFill>
                  <a:latin typeface="Calibri"/>
                  <a:ea typeface="Calibri"/>
                  <a:cs typeface="Calibri"/>
                  <a:sym typeface="Calibri"/>
                </a:rPr>
                <a:t>Lluvia y derrame</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1" i="0" lang="es-CR" sz="1600" u="none" cap="none" strike="noStrike">
                  <a:solidFill>
                    <a:schemeClr val="dk1"/>
                  </a:solidFill>
                  <a:latin typeface="Calibri"/>
                  <a:ea typeface="Calibri"/>
                  <a:cs typeface="Calibri"/>
                  <a:sym typeface="Calibri"/>
                </a:rPr>
                <a:t>Manejo de mercadería</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1" i="0" lang="es-CR" sz="1600" u="none" cap="none" strike="noStrike">
                  <a:solidFill>
                    <a:schemeClr val="dk1"/>
                  </a:solidFill>
                  <a:latin typeface="Calibri"/>
                  <a:ea typeface="Calibri"/>
                  <a:cs typeface="Calibri"/>
                  <a:sym typeface="Calibri"/>
                </a:rPr>
                <a:t>Robo </a:t>
              </a:r>
              <a:r>
                <a:rPr b="0" i="0" lang="es-CR" sz="1600" u="none" cap="none" strike="noStrike">
                  <a:solidFill>
                    <a:schemeClr val="dk1"/>
                  </a:solidFill>
                  <a:latin typeface="Calibri"/>
                  <a:ea typeface="Calibri"/>
                  <a:cs typeface="Calibri"/>
                  <a:sym typeface="Calibri"/>
                </a:rPr>
                <a:t>(La inclusión de esta cobertura, está condicionada a la adquisición de la Cobertura A, B, C, y, D).</a:t>
              </a:r>
              <a:endParaRPr b="0" i="0" sz="1600" u="none" cap="none" strike="noStrike">
                <a:solidFill>
                  <a:schemeClr val="dk1"/>
                </a:solidFill>
                <a:latin typeface="Calibri"/>
                <a:ea typeface="Calibri"/>
                <a:cs typeface="Calibri"/>
                <a:sym typeface="Calibri"/>
              </a:endParaRPr>
            </a:p>
            <a:p>
              <a:pPr indent="-69850" lvl="1" marL="171450" marR="0" rtl="0" algn="l">
                <a:lnSpc>
                  <a:spcPct val="90000"/>
                </a:lnSpc>
                <a:spcBef>
                  <a:spcPts val="24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p:txBody>
        </p:sp>
        <p:sp>
          <p:nvSpPr>
            <p:cNvPr id="252" name="Google Shape;252;p12"/>
            <p:cNvSpPr/>
            <p:nvPr/>
          </p:nvSpPr>
          <p:spPr>
            <a:xfrm>
              <a:off x="582507" y="28373"/>
              <a:ext cx="7680960" cy="32472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
            <p:cNvSpPr txBox="1"/>
            <p:nvPr/>
          </p:nvSpPr>
          <p:spPr>
            <a:xfrm>
              <a:off x="598359" y="44225"/>
              <a:ext cx="7649256" cy="293016"/>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“F”  - Daño Directo a Mercancías</a:t>
              </a:r>
              <a:r>
                <a:rPr b="1" lang="es-CR"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p:txBody>
        </p:sp>
        <p:sp>
          <p:nvSpPr>
            <p:cNvPr id="254" name="Google Shape;254;p12"/>
            <p:cNvSpPr/>
            <p:nvPr/>
          </p:nvSpPr>
          <p:spPr>
            <a:xfrm>
              <a:off x="0" y="1765980"/>
              <a:ext cx="10972800" cy="18364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txBox="1"/>
            <p:nvPr/>
          </p:nvSpPr>
          <p:spPr>
            <a:xfrm>
              <a:off x="0" y="1765980"/>
              <a:ext cx="10972800" cy="1836450"/>
            </a:xfrm>
            <a:prstGeom prst="rect">
              <a:avLst/>
            </a:prstGeom>
            <a:noFill/>
            <a:ln>
              <a:noFill/>
            </a:ln>
          </p:spPr>
          <p:txBody>
            <a:bodyPr anchorCtr="0" anchor="t" bIns="113775" lIns="851600" spcFirstLastPara="1" rIns="851600" wrap="square" tIns="229100">
              <a:noAutofit/>
            </a:bodyPr>
            <a:lstStyle/>
            <a:p>
              <a:pPr indent="-171450" lvl="1" marL="171450" marR="0" rtl="0" algn="just">
                <a:lnSpc>
                  <a:spcPct val="90000"/>
                </a:lnSpc>
                <a:spcBef>
                  <a:spcPts val="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La responsabilidad civil que pueda surgir como consecuencia de este riesgo.</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Hurto y faltantes de contenido.</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Robo o tentativa de robo en que el Tomador y/o Asegurado, alguno de los familiares o huéspedes sin carácter comercial, que viven con él, o sus empleados sean autores o cómplices.</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Robo o tentativa de robo, debido a agravamiento del riesgo.</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Daños sufridos por productos perecederos por falta de fluido eléctrico</a:t>
              </a:r>
              <a:endParaRPr/>
            </a:p>
          </p:txBody>
        </p:sp>
        <p:sp>
          <p:nvSpPr>
            <p:cNvPr id="256" name="Google Shape;256;p12"/>
            <p:cNvSpPr/>
            <p:nvPr/>
          </p:nvSpPr>
          <p:spPr>
            <a:xfrm>
              <a:off x="548640" y="1603620"/>
              <a:ext cx="7680960" cy="32472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
            <p:cNvSpPr txBox="1"/>
            <p:nvPr/>
          </p:nvSpPr>
          <p:spPr>
            <a:xfrm>
              <a:off x="564492" y="1619472"/>
              <a:ext cx="7649256" cy="293016"/>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700">
                  <a:solidFill>
                    <a:schemeClr val="lt1"/>
                  </a:solidFill>
                  <a:latin typeface="Calibri"/>
                  <a:ea typeface="Calibri"/>
                  <a:cs typeface="Calibri"/>
                  <a:sym typeface="Calibri"/>
                </a:rPr>
                <a:t>Exclusiones cobertura F.</a:t>
              </a:r>
              <a:endParaRPr b="1" sz="1700">
                <a:solidFill>
                  <a:schemeClr val="lt1"/>
                </a:solidFill>
                <a:latin typeface="Calibri"/>
                <a:ea typeface="Calibri"/>
                <a:cs typeface="Calibri"/>
                <a:sym typeface="Calibri"/>
              </a:endParaRPr>
            </a:p>
          </p:txBody>
        </p:sp>
        <p:sp>
          <p:nvSpPr>
            <p:cNvPr id="258" name="Google Shape;258;p12"/>
            <p:cNvSpPr/>
            <p:nvPr/>
          </p:nvSpPr>
          <p:spPr>
            <a:xfrm>
              <a:off x="0" y="3824190"/>
              <a:ext cx="10972800" cy="8316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
            <p:cNvSpPr txBox="1"/>
            <p:nvPr/>
          </p:nvSpPr>
          <p:spPr>
            <a:xfrm>
              <a:off x="0" y="3824190"/>
              <a:ext cx="10972800" cy="831600"/>
            </a:xfrm>
            <a:prstGeom prst="rect">
              <a:avLst/>
            </a:prstGeom>
            <a:noFill/>
            <a:ln>
              <a:noFill/>
            </a:ln>
          </p:spPr>
          <p:txBody>
            <a:bodyPr anchorCtr="0" anchor="t" bIns="113775" lIns="851600" spcFirstLastPara="1" rIns="851600" wrap="square" tIns="229100">
              <a:noAutofit/>
            </a:bodyPr>
            <a:lstStyle/>
            <a:p>
              <a:pPr indent="-171450" lvl="1" marL="171450" marR="0" rtl="0" algn="l">
                <a:lnSpc>
                  <a:spcPct val="90000"/>
                </a:lnSpc>
                <a:spcBef>
                  <a:spcPts val="0"/>
                </a:spcBef>
                <a:spcAft>
                  <a:spcPts val="0"/>
                </a:spcAft>
                <a:buClr>
                  <a:schemeClr val="dk1"/>
                </a:buClr>
                <a:buSzPts val="1600"/>
                <a:buFont typeface="Calibri"/>
                <a:buChar char="•"/>
              </a:pPr>
              <a:r>
                <a:rPr b="1" i="0" lang="es-CR" sz="1600" u="none" cap="none" strike="noStrike">
                  <a:solidFill>
                    <a:schemeClr val="dk1"/>
                  </a:solidFill>
                  <a:latin typeface="Calibri"/>
                  <a:ea typeface="Calibri"/>
                  <a:cs typeface="Calibri"/>
                  <a:sym typeface="Calibri"/>
                </a:rPr>
                <a:t>Nota:</a:t>
              </a:r>
              <a:r>
                <a:rPr b="0" i="0" lang="es-CR" sz="1600" u="none" cap="none" strike="noStrike">
                  <a:solidFill>
                    <a:schemeClr val="dk1"/>
                  </a:solidFill>
                  <a:latin typeface="Calibri"/>
                  <a:ea typeface="Calibri"/>
                  <a:cs typeface="Calibri"/>
                  <a:sym typeface="Calibri"/>
                </a:rPr>
                <a:t> La inclusión de esta cobertura, está condicionada a la adquisición de la Cobertura A, B, C, D. </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Esta cobertura adicional optativa aplica única y estrictamente para almacenes de depósito fiscal y/o general.</a:t>
              </a:r>
              <a:endParaRPr b="0" i="0" sz="1600" u="none" cap="none" strike="noStrike">
                <a:solidFill>
                  <a:schemeClr val="dk1"/>
                </a:solidFill>
                <a:latin typeface="Calibri"/>
                <a:ea typeface="Calibri"/>
                <a:cs typeface="Calibri"/>
                <a:sym typeface="Calibri"/>
              </a:endParaRPr>
            </a:p>
          </p:txBody>
        </p:sp>
        <p:sp>
          <p:nvSpPr>
            <p:cNvPr id="260" name="Google Shape;260;p12"/>
            <p:cNvSpPr/>
            <p:nvPr/>
          </p:nvSpPr>
          <p:spPr>
            <a:xfrm>
              <a:off x="514772" y="3649357"/>
              <a:ext cx="7680960" cy="32472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
            <p:cNvSpPr txBox="1"/>
            <p:nvPr/>
          </p:nvSpPr>
          <p:spPr>
            <a:xfrm>
              <a:off x="530624" y="3665209"/>
              <a:ext cx="7649256" cy="293016"/>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NOTAS IMPORTANTES</a:t>
              </a:r>
              <a:endParaRPr b="1" sz="16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67" name="Google Shape;267;p1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1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69" name="Google Shape;269;p1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70" name="Google Shape;270;p1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71" name="Google Shape;271;p13"/>
          <p:cNvSpPr txBox="1"/>
          <p:nvPr>
            <p:ph type="title"/>
          </p:nvPr>
        </p:nvSpPr>
        <p:spPr>
          <a:xfrm>
            <a:off x="491067" y="229611"/>
            <a:ext cx="10972800" cy="1020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s-CR" sz="2800"/>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272" name="Google Shape;272;p13"/>
          <p:cNvGrpSpPr/>
          <p:nvPr/>
        </p:nvGrpSpPr>
        <p:grpSpPr>
          <a:xfrm>
            <a:off x="609600" y="1642132"/>
            <a:ext cx="10972800" cy="4600493"/>
            <a:chOff x="0" y="41932"/>
            <a:chExt cx="10972800" cy="4600493"/>
          </a:xfrm>
        </p:grpSpPr>
        <p:sp>
          <p:nvSpPr>
            <p:cNvPr id="273" name="Google Shape;273;p13"/>
            <p:cNvSpPr/>
            <p:nvPr/>
          </p:nvSpPr>
          <p:spPr>
            <a:xfrm>
              <a:off x="0" y="162611"/>
              <a:ext cx="10972800" cy="17010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txBox="1"/>
            <p:nvPr/>
          </p:nvSpPr>
          <p:spPr>
            <a:xfrm>
              <a:off x="0" y="162611"/>
              <a:ext cx="10972800" cy="1701000"/>
            </a:xfrm>
            <a:prstGeom prst="rect">
              <a:avLst/>
            </a:prstGeom>
            <a:noFill/>
            <a:ln>
              <a:noFill/>
            </a:ln>
          </p:spPr>
          <p:txBody>
            <a:bodyPr anchorCtr="0" anchor="t" bIns="113775" lIns="851600" spcFirstLastPara="1" rIns="851600" wrap="square" tIns="20827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Cubre la pérdida de beneficios futuros de una empresa (entendiéndose como tales la sumatoria de los beneficios netos esperados, más los gastos fijos que continúan luego de una paralización), como consecuencia de la reducción en el volumen del negocio debido a la paralización total o parcial del mismo, ocasionada por alguno de los riesgos cubiertos por las coberturas efectivamente contratadas de la póliza.</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La cantidad indemnizable bajo esta cobertura será la pérdida real sufrida como resultado directo del entorpecimiento o suspensión de las operaciones de los negocios.</a:t>
              </a:r>
              <a:endParaRPr/>
            </a:p>
          </p:txBody>
        </p:sp>
        <p:sp>
          <p:nvSpPr>
            <p:cNvPr id="275" name="Google Shape;275;p13"/>
            <p:cNvSpPr/>
            <p:nvPr/>
          </p:nvSpPr>
          <p:spPr>
            <a:xfrm>
              <a:off x="528718" y="41932"/>
              <a:ext cx="7680960" cy="2952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txBox="1"/>
            <p:nvPr/>
          </p:nvSpPr>
          <p:spPr>
            <a:xfrm>
              <a:off x="543128" y="56342"/>
              <a:ext cx="7652140" cy="26638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Cobertura “G”  - Pérdida de Beneficios</a:t>
              </a:r>
              <a:endParaRPr sz="1800">
                <a:solidFill>
                  <a:schemeClr val="lt1"/>
                </a:solidFill>
                <a:latin typeface="Calibri"/>
                <a:ea typeface="Calibri"/>
                <a:cs typeface="Calibri"/>
                <a:sym typeface="Calibri"/>
              </a:endParaRPr>
            </a:p>
          </p:txBody>
        </p:sp>
        <p:sp>
          <p:nvSpPr>
            <p:cNvPr id="277" name="Google Shape;277;p13"/>
            <p:cNvSpPr/>
            <p:nvPr/>
          </p:nvSpPr>
          <p:spPr>
            <a:xfrm>
              <a:off x="0" y="2024220"/>
              <a:ext cx="10972800" cy="17955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txBox="1"/>
            <p:nvPr/>
          </p:nvSpPr>
          <p:spPr>
            <a:xfrm>
              <a:off x="0" y="2024220"/>
              <a:ext cx="10972800" cy="1795500"/>
            </a:xfrm>
            <a:prstGeom prst="rect">
              <a:avLst/>
            </a:prstGeom>
            <a:noFill/>
            <a:ln>
              <a:noFill/>
            </a:ln>
          </p:spPr>
          <p:txBody>
            <a:bodyPr anchorCtr="0" anchor="t" bIns="113775" lIns="851600" spcFirstLastPara="1" rIns="851600" wrap="square" tIns="208275">
              <a:noAutofit/>
            </a:bodyPr>
            <a:lstStyle/>
            <a:p>
              <a:pPr indent="-69850" lvl="1" marL="171450" marR="0" rtl="0" algn="just">
                <a:lnSpc>
                  <a:spcPct val="9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La imposibilidad económica del Tomador y/o Asegurado para hacer frente al gasto de reconstrucción, o reparación de la propiedad asegurada.</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Huelgas, paros, disturbios de carácter obrero o motines que interrumpan la reconstrucción o reparación de la propiedad asegurada</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Suspensión, vencimiento o cancelación de permisos, licencias, contratos de arrendamiento o concesión.</a:t>
              </a:r>
              <a:endParaRPr b="0" i="0" sz="1600" u="none" cap="none" strike="noStrike">
                <a:solidFill>
                  <a:schemeClr val="dk1"/>
                </a:solidFill>
                <a:latin typeface="Calibri"/>
                <a:ea typeface="Calibri"/>
                <a:cs typeface="Calibri"/>
                <a:sym typeface="Calibri"/>
              </a:endParaRPr>
            </a:p>
          </p:txBody>
        </p:sp>
        <p:sp>
          <p:nvSpPr>
            <p:cNvPr id="279" name="Google Shape;279;p13"/>
            <p:cNvSpPr/>
            <p:nvPr/>
          </p:nvSpPr>
          <p:spPr>
            <a:xfrm>
              <a:off x="548640" y="1946475"/>
              <a:ext cx="7680960" cy="2952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txBox="1"/>
            <p:nvPr/>
          </p:nvSpPr>
          <p:spPr>
            <a:xfrm>
              <a:off x="563050" y="1960885"/>
              <a:ext cx="7652140" cy="26638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700">
                  <a:solidFill>
                    <a:schemeClr val="lt1"/>
                  </a:solidFill>
                  <a:latin typeface="Calibri"/>
                  <a:ea typeface="Calibri"/>
                  <a:cs typeface="Calibri"/>
                  <a:sym typeface="Calibri"/>
                </a:rPr>
                <a:t>Exclusiones cobertura G</a:t>
              </a:r>
              <a:endParaRPr b="1" sz="1700">
                <a:solidFill>
                  <a:schemeClr val="lt1"/>
                </a:solidFill>
                <a:latin typeface="Calibri"/>
                <a:ea typeface="Calibri"/>
                <a:cs typeface="Calibri"/>
                <a:sym typeface="Calibri"/>
              </a:endParaRPr>
            </a:p>
          </p:txBody>
        </p:sp>
        <p:sp>
          <p:nvSpPr>
            <p:cNvPr id="281" name="Google Shape;281;p13"/>
            <p:cNvSpPr/>
            <p:nvPr/>
          </p:nvSpPr>
          <p:spPr>
            <a:xfrm>
              <a:off x="0" y="4091175"/>
              <a:ext cx="10972800" cy="5512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txBox="1"/>
            <p:nvPr/>
          </p:nvSpPr>
          <p:spPr>
            <a:xfrm>
              <a:off x="0" y="4091175"/>
              <a:ext cx="10972800" cy="551250"/>
            </a:xfrm>
            <a:prstGeom prst="rect">
              <a:avLst/>
            </a:prstGeom>
            <a:noFill/>
            <a:ln>
              <a:noFill/>
            </a:ln>
          </p:spPr>
          <p:txBody>
            <a:bodyPr anchorCtr="0" anchor="t" bIns="113775" lIns="851600" spcFirstLastPara="1" rIns="851600" wrap="square" tIns="208275">
              <a:noAutofit/>
            </a:bodyPr>
            <a:lstStyle/>
            <a:p>
              <a:pPr indent="-171450" lvl="1" marL="171450" marR="0" rtl="0" algn="l">
                <a:lnSpc>
                  <a:spcPct val="90000"/>
                </a:lnSpc>
                <a:spcBef>
                  <a:spcPts val="0"/>
                </a:spcBef>
                <a:spcAft>
                  <a:spcPts val="0"/>
                </a:spcAft>
                <a:buClr>
                  <a:schemeClr val="dk1"/>
                </a:buClr>
                <a:buSzPts val="1600"/>
                <a:buFont typeface="Calibri"/>
                <a:buChar char="•"/>
              </a:pPr>
              <a:r>
                <a:rPr b="1" i="0" lang="es-CR" sz="1600" u="none" cap="none" strike="noStrike">
                  <a:solidFill>
                    <a:schemeClr val="dk1"/>
                  </a:solidFill>
                  <a:latin typeface="Calibri"/>
                  <a:ea typeface="Calibri"/>
                  <a:cs typeface="Calibri"/>
                  <a:sym typeface="Calibri"/>
                </a:rPr>
                <a:t>Nota:</a:t>
              </a:r>
              <a:r>
                <a:rPr b="0" i="0" lang="es-CR" sz="1600" u="none" cap="none" strike="noStrike">
                  <a:solidFill>
                    <a:schemeClr val="dk1"/>
                  </a:solidFill>
                  <a:latin typeface="Calibri"/>
                  <a:ea typeface="Calibri"/>
                  <a:cs typeface="Calibri"/>
                  <a:sym typeface="Calibri"/>
                </a:rPr>
                <a:t> La inclusión de esta cobertura, está condicionada a la adquisición de la Cobertura A, B, C, D. </a:t>
              </a:r>
              <a:endParaRPr b="0" i="0" sz="1600" u="none" cap="none" strike="noStrike">
                <a:solidFill>
                  <a:schemeClr val="dk1"/>
                </a:solidFill>
                <a:latin typeface="Calibri"/>
                <a:ea typeface="Calibri"/>
                <a:cs typeface="Calibri"/>
                <a:sym typeface="Calibri"/>
              </a:endParaRPr>
            </a:p>
          </p:txBody>
        </p:sp>
        <p:sp>
          <p:nvSpPr>
            <p:cNvPr id="283" name="Google Shape;283;p13"/>
            <p:cNvSpPr/>
            <p:nvPr/>
          </p:nvSpPr>
          <p:spPr>
            <a:xfrm>
              <a:off x="514772" y="3932236"/>
              <a:ext cx="7680960" cy="2952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txBox="1"/>
            <p:nvPr/>
          </p:nvSpPr>
          <p:spPr>
            <a:xfrm>
              <a:off x="529182" y="3946646"/>
              <a:ext cx="7652140" cy="26638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NOTAS IMPORTANTES</a:t>
              </a:r>
              <a:endParaRPr b="1" sz="16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90" name="Google Shape;290;p1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1" name="Google Shape;291;p1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92" name="Google Shape;292;p1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93" name="Google Shape;293;p1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94" name="Google Shape;294;p14"/>
          <p:cNvSpPr txBox="1"/>
          <p:nvPr>
            <p:ph type="title"/>
          </p:nvPr>
        </p:nvSpPr>
        <p:spPr>
          <a:xfrm>
            <a:off x="270933" y="101600"/>
            <a:ext cx="10972800" cy="7953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CR" sz="2800"/>
              <a:t>        </a:t>
            </a:r>
            <a:br>
              <a:rPr lang="es-CR" sz="2800"/>
            </a:br>
            <a:r>
              <a:rPr lang="es-CR" sz="2800"/>
              <a:t>      </a:t>
            </a:r>
            <a:r>
              <a:rPr b="1" lang="es-CR" sz="3100">
                <a:solidFill>
                  <a:srgbClr val="F4AD3D"/>
                </a:solidFill>
                <a:latin typeface="Open Sans"/>
                <a:ea typeface="Open Sans"/>
                <a:cs typeface="Open Sans"/>
                <a:sym typeface="Open Sans"/>
              </a:rPr>
              <a:t>COBERTURAS RIESGO NOMBRADO</a:t>
            </a:r>
            <a:endParaRPr b="1" sz="3100">
              <a:solidFill>
                <a:srgbClr val="F4AD3D"/>
              </a:solidFill>
              <a:latin typeface="Open Sans"/>
              <a:ea typeface="Open Sans"/>
              <a:cs typeface="Open Sans"/>
              <a:sym typeface="Open Sans"/>
            </a:endParaRPr>
          </a:p>
        </p:txBody>
      </p:sp>
      <p:grpSp>
        <p:nvGrpSpPr>
          <p:cNvPr id="295" name="Google Shape;295;p14"/>
          <p:cNvGrpSpPr/>
          <p:nvPr/>
        </p:nvGrpSpPr>
        <p:grpSpPr>
          <a:xfrm>
            <a:off x="734423" y="1312817"/>
            <a:ext cx="10634133" cy="4795760"/>
            <a:chOff x="0" y="0"/>
            <a:chExt cx="10634133" cy="4795760"/>
          </a:xfrm>
        </p:grpSpPr>
        <p:sp>
          <p:nvSpPr>
            <p:cNvPr id="296" name="Google Shape;296;p14"/>
            <p:cNvSpPr/>
            <p:nvPr/>
          </p:nvSpPr>
          <p:spPr>
            <a:xfrm>
              <a:off x="0" y="831170"/>
              <a:ext cx="10634133" cy="20097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txBox="1"/>
            <p:nvPr/>
          </p:nvSpPr>
          <p:spPr>
            <a:xfrm>
              <a:off x="0" y="831170"/>
              <a:ext cx="10634133" cy="2009700"/>
            </a:xfrm>
            <a:prstGeom prst="rect">
              <a:avLst/>
            </a:prstGeom>
            <a:noFill/>
            <a:ln>
              <a:noFill/>
            </a:ln>
          </p:spPr>
          <p:txBody>
            <a:bodyPr anchorCtr="0" anchor="t" bIns="128000" lIns="825325" spcFirstLastPara="1" rIns="825325" wrap="square" tIns="604000">
              <a:noAutofit/>
            </a:bodyPr>
            <a:lstStyle/>
            <a:p>
              <a:pPr indent="-171450" lvl="1" marL="171450" marR="0" rtl="0" algn="just">
                <a:lnSpc>
                  <a:spcPct val="90000"/>
                </a:lnSpc>
                <a:spcBef>
                  <a:spcPts val="0"/>
                </a:spcBef>
                <a:spcAft>
                  <a:spcPts val="0"/>
                </a:spcAft>
                <a:buClr>
                  <a:schemeClr val="dk1"/>
                </a:buClr>
                <a:buSzPts val="1800"/>
                <a:buFont typeface="Calibri"/>
                <a:buChar char="•"/>
              </a:pPr>
              <a:r>
                <a:rPr b="0" i="0" lang="es-CR" sz="1800" u="none" cap="none" strike="noStrike">
                  <a:solidFill>
                    <a:schemeClr val="dk1"/>
                  </a:solidFill>
                  <a:latin typeface="Calibri"/>
                  <a:ea typeface="Calibri"/>
                  <a:cs typeface="Calibri"/>
                  <a:sym typeface="Calibri"/>
                </a:rPr>
                <a:t>Cubre el daño directo por causa de rotura de domo, vidrios de puertas y ventanas, espejos, lunas de puertas y ventanas, vitrales, claraboyas o tragaluces, losas sanitarias, mármoles, roca artificial, granitos y placas vitro-cerámicas eléctricas, de inducción magnética o similares de gas, así como vidrios de escaparates y muebles que los contengan, siempre que estas piezas de propiedad formen parte de los bienes asegurados bajo los rubros edificio o contenido</a:t>
              </a:r>
              <a:endParaRPr b="0" i="0" sz="1800" u="none" cap="none" strike="noStrike">
                <a:solidFill>
                  <a:schemeClr val="dk1"/>
                </a:solidFill>
                <a:latin typeface="Calibri"/>
                <a:ea typeface="Calibri"/>
                <a:cs typeface="Calibri"/>
                <a:sym typeface="Calibri"/>
              </a:endParaRPr>
            </a:p>
          </p:txBody>
        </p:sp>
        <p:sp>
          <p:nvSpPr>
            <p:cNvPr id="298" name="Google Shape;298;p14"/>
            <p:cNvSpPr/>
            <p:nvPr/>
          </p:nvSpPr>
          <p:spPr>
            <a:xfrm>
              <a:off x="463972" y="0"/>
              <a:ext cx="7443893" cy="1254371"/>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txBox="1"/>
            <p:nvPr/>
          </p:nvSpPr>
          <p:spPr>
            <a:xfrm>
              <a:off x="525205" y="61233"/>
              <a:ext cx="7321427" cy="1131905"/>
            </a:xfrm>
            <a:prstGeom prst="rect">
              <a:avLst/>
            </a:prstGeom>
            <a:noFill/>
            <a:ln>
              <a:noFill/>
            </a:ln>
          </p:spPr>
          <p:txBody>
            <a:bodyPr anchorCtr="0" anchor="ctr" bIns="0" lIns="281350" spcFirstLastPara="1" rIns="281350"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Cobertura “H”  -  Rotura de Cristales, Domos, Mármoles y Granitos.</a:t>
              </a:r>
              <a:endParaRPr b="1" sz="1800">
                <a:solidFill>
                  <a:schemeClr val="lt1"/>
                </a:solidFill>
                <a:latin typeface="Calibri"/>
                <a:ea typeface="Calibri"/>
                <a:cs typeface="Calibri"/>
                <a:sym typeface="Calibri"/>
              </a:endParaRPr>
            </a:p>
          </p:txBody>
        </p:sp>
        <p:sp>
          <p:nvSpPr>
            <p:cNvPr id="300" name="Google Shape;300;p14"/>
            <p:cNvSpPr/>
            <p:nvPr/>
          </p:nvSpPr>
          <p:spPr>
            <a:xfrm>
              <a:off x="0" y="3425510"/>
              <a:ext cx="10634133" cy="13702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txBox="1"/>
            <p:nvPr/>
          </p:nvSpPr>
          <p:spPr>
            <a:xfrm>
              <a:off x="0" y="3425510"/>
              <a:ext cx="10634133" cy="1370250"/>
            </a:xfrm>
            <a:prstGeom prst="rect">
              <a:avLst/>
            </a:prstGeom>
            <a:noFill/>
            <a:ln>
              <a:noFill/>
            </a:ln>
          </p:spPr>
          <p:txBody>
            <a:bodyPr anchorCtr="0" anchor="t" bIns="99550" lIns="825325" spcFirstLastPara="1" rIns="825325" wrap="square" tIns="604000">
              <a:noAutofit/>
            </a:bodyPr>
            <a:lstStyle/>
            <a:p>
              <a:pPr indent="-114300" lvl="1" marL="114300" marR="0" rtl="0" algn="just">
                <a:lnSpc>
                  <a:spcPct val="90000"/>
                </a:lnSpc>
                <a:spcBef>
                  <a:spcPts val="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Rotura provocada intencionalmente por el Tomador y/o Asegurado o por dolo o culpa grave de su parte.</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Raspaduras y otros defectos superficiales en los cristales amparados.</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Rotura a consecuencia de Riesgos amparados de manera específica por otras coberturas de la póliza.</a:t>
              </a:r>
              <a:endParaRPr b="0" i="0" sz="1400" u="none" cap="none" strike="noStrike">
                <a:solidFill>
                  <a:schemeClr val="dk1"/>
                </a:solidFill>
                <a:latin typeface="Calibri"/>
                <a:ea typeface="Calibri"/>
                <a:cs typeface="Calibri"/>
                <a:sym typeface="Calibri"/>
              </a:endParaRPr>
            </a:p>
          </p:txBody>
        </p:sp>
        <p:sp>
          <p:nvSpPr>
            <p:cNvPr id="302" name="Google Shape;302;p14"/>
            <p:cNvSpPr/>
            <p:nvPr/>
          </p:nvSpPr>
          <p:spPr>
            <a:xfrm>
              <a:off x="531706" y="2997470"/>
              <a:ext cx="7443893" cy="8560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txBox="1"/>
            <p:nvPr/>
          </p:nvSpPr>
          <p:spPr>
            <a:xfrm>
              <a:off x="573496" y="3039260"/>
              <a:ext cx="7360313" cy="772500"/>
            </a:xfrm>
            <a:prstGeom prst="rect">
              <a:avLst/>
            </a:prstGeom>
            <a:noFill/>
            <a:ln>
              <a:noFill/>
            </a:ln>
          </p:spPr>
          <p:txBody>
            <a:bodyPr anchorCtr="0" anchor="ctr" bIns="0" lIns="281350" spcFirstLastPara="1" rIns="281350"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Cobertura H: Exclusiones</a:t>
              </a:r>
              <a:endParaRPr b="1" sz="18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5"/>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09" name="Google Shape;309;p15"/>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0" name="Google Shape;310;p15"/>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11" name="Google Shape;311;p15"/>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12" name="Google Shape;312;p15"/>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13" name="Google Shape;313;p15"/>
          <p:cNvSpPr txBox="1"/>
          <p:nvPr>
            <p:ph type="title"/>
          </p:nvPr>
        </p:nvSpPr>
        <p:spPr>
          <a:xfrm>
            <a:off x="270933" y="101600"/>
            <a:ext cx="10972800" cy="7953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CR" sz="2800"/>
              <a:t>        </a:t>
            </a:r>
            <a:br>
              <a:rPr lang="es-CR" sz="2800"/>
            </a:br>
            <a:r>
              <a:rPr lang="es-CR" sz="2800"/>
              <a:t>      </a:t>
            </a:r>
            <a:r>
              <a:rPr b="1" lang="es-CR" sz="3100">
                <a:solidFill>
                  <a:srgbClr val="F4AD3D"/>
                </a:solidFill>
                <a:latin typeface="Open Sans"/>
                <a:ea typeface="Open Sans"/>
                <a:cs typeface="Open Sans"/>
                <a:sym typeface="Open Sans"/>
              </a:rPr>
              <a:t>COBERTURAS RIESGO NOMBRADO</a:t>
            </a:r>
            <a:endParaRPr b="1" sz="3100">
              <a:solidFill>
                <a:srgbClr val="F4AD3D"/>
              </a:solidFill>
              <a:latin typeface="Open Sans"/>
              <a:ea typeface="Open Sans"/>
              <a:cs typeface="Open Sans"/>
              <a:sym typeface="Open Sans"/>
            </a:endParaRPr>
          </a:p>
        </p:txBody>
      </p:sp>
      <p:grpSp>
        <p:nvGrpSpPr>
          <p:cNvPr id="314" name="Google Shape;314;p15"/>
          <p:cNvGrpSpPr/>
          <p:nvPr/>
        </p:nvGrpSpPr>
        <p:grpSpPr>
          <a:xfrm>
            <a:off x="769257" y="1386958"/>
            <a:ext cx="10634133" cy="4761753"/>
            <a:chOff x="0" y="0"/>
            <a:chExt cx="10634133" cy="4761753"/>
          </a:xfrm>
        </p:grpSpPr>
        <p:sp>
          <p:nvSpPr>
            <p:cNvPr id="315" name="Google Shape;315;p15"/>
            <p:cNvSpPr/>
            <p:nvPr/>
          </p:nvSpPr>
          <p:spPr>
            <a:xfrm>
              <a:off x="0" y="473028"/>
              <a:ext cx="10634133" cy="1708875"/>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txBox="1"/>
            <p:nvPr/>
          </p:nvSpPr>
          <p:spPr>
            <a:xfrm>
              <a:off x="0" y="473028"/>
              <a:ext cx="10634133" cy="1708875"/>
            </a:xfrm>
            <a:prstGeom prst="rect">
              <a:avLst/>
            </a:prstGeom>
            <a:noFill/>
            <a:ln>
              <a:noFill/>
            </a:ln>
          </p:spPr>
          <p:txBody>
            <a:bodyPr anchorCtr="0" anchor="t" bIns="142225" lIns="825325" spcFirstLastPara="1" rIns="825325" wrap="square" tIns="728975">
              <a:noAutofit/>
            </a:bodyPr>
            <a:lstStyle/>
            <a:p>
              <a:pPr indent="-228600" lvl="1" marL="228600" marR="0" rtl="0" algn="just">
                <a:lnSpc>
                  <a:spcPct val="90000"/>
                </a:lnSpc>
                <a:spcBef>
                  <a:spcPts val="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Ampara los gastos extra en que incurra el Tomador y/o Asegurado para continuar con las operaciones normales de la empresa asegurada, ante la ocurrencia de un evento amparado por la póliza que dañe o destruya la propiedad asegurada.</a:t>
              </a:r>
              <a:endParaRPr b="0" i="0" sz="2000" u="none" cap="none" strike="noStrike">
                <a:solidFill>
                  <a:schemeClr val="dk1"/>
                </a:solidFill>
                <a:latin typeface="Calibri"/>
                <a:ea typeface="Calibri"/>
                <a:cs typeface="Calibri"/>
                <a:sym typeface="Calibri"/>
              </a:endParaRPr>
            </a:p>
          </p:txBody>
        </p:sp>
        <p:sp>
          <p:nvSpPr>
            <p:cNvPr id="317" name="Google Shape;317;p15"/>
            <p:cNvSpPr/>
            <p:nvPr/>
          </p:nvSpPr>
          <p:spPr>
            <a:xfrm>
              <a:off x="463972" y="0"/>
              <a:ext cx="5921840" cy="950781"/>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txBox="1"/>
            <p:nvPr/>
          </p:nvSpPr>
          <p:spPr>
            <a:xfrm>
              <a:off x="510385" y="46413"/>
              <a:ext cx="5829014" cy="857955"/>
            </a:xfrm>
            <a:prstGeom prst="rect">
              <a:avLst/>
            </a:prstGeom>
            <a:noFill/>
            <a:ln>
              <a:noFill/>
            </a:ln>
          </p:spPr>
          <p:txBody>
            <a:bodyPr anchorCtr="0" anchor="ctr" bIns="0" lIns="281350" spcFirstLastPara="1" rIns="281350" wrap="square" tIns="0">
              <a:noAutofit/>
            </a:bodyPr>
            <a:lstStyle/>
            <a:p>
              <a:pPr indent="0" lvl="0" marL="0" marR="0" rtl="0" algn="l">
                <a:lnSpc>
                  <a:spcPct val="90000"/>
                </a:lnSpc>
                <a:spcBef>
                  <a:spcPts val="0"/>
                </a:spcBef>
                <a:spcAft>
                  <a:spcPts val="0"/>
                </a:spcAft>
                <a:buNone/>
              </a:pPr>
              <a:r>
                <a:rPr b="1" lang="es-CR" sz="1800">
                  <a:solidFill>
                    <a:schemeClr val="dk1"/>
                  </a:solidFill>
                  <a:latin typeface="Calibri"/>
                  <a:ea typeface="Calibri"/>
                  <a:cs typeface="Calibri"/>
                  <a:sym typeface="Calibri"/>
                </a:rPr>
                <a:t>Cobertura “I”  -  Gastos Extras</a:t>
              </a:r>
              <a:endParaRPr b="1" sz="1800">
                <a:solidFill>
                  <a:schemeClr val="dk1"/>
                </a:solidFill>
                <a:latin typeface="Calibri"/>
                <a:ea typeface="Calibri"/>
                <a:cs typeface="Calibri"/>
                <a:sym typeface="Calibri"/>
              </a:endParaRPr>
            </a:p>
          </p:txBody>
        </p:sp>
        <p:sp>
          <p:nvSpPr>
            <p:cNvPr id="319" name="Google Shape;319;p15"/>
            <p:cNvSpPr/>
            <p:nvPr/>
          </p:nvSpPr>
          <p:spPr>
            <a:xfrm>
              <a:off x="0" y="2887503"/>
              <a:ext cx="10634133" cy="18742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txBox="1"/>
            <p:nvPr/>
          </p:nvSpPr>
          <p:spPr>
            <a:xfrm>
              <a:off x="0" y="2887503"/>
              <a:ext cx="10634133" cy="1874250"/>
            </a:xfrm>
            <a:prstGeom prst="rect">
              <a:avLst/>
            </a:prstGeom>
            <a:noFill/>
            <a:ln>
              <a:noFill/>
            </a:ln>
          </p:spPr>
          <p:txBody>
            <a:bodyPr anchorCtr="0" anchor="t" bIns="99550" lIns="825325" spcFirstLastPara="1" rIns="825325" wrap="square" tIns="728975">
              <a:noAutofit/>
            </a:bodyPr>
            <a:lstStyle/>
            <a:p>
              <a:pPr indent="-114300" lvl="1" marL="114300" marR="0" rtl="0" algn="just">
                <a:lnSpc>
                  <a:spcPct val="90000"/>
                </a:lnSpc>
                <a:spcBef>
                  <a:spcPts val="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Si después de un siniestro el Tomador y/o Asegurado suspendiera por cualquier causa la operación del negocio para no volverlo a reanudar, esta cobertura quedará cancelada y SEGUROS LAFISE, devolverá a prorrata la prima no devengada en un plazo máximo de diez días hábiles a partir de la fecha del siniestro.</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Si se clausura el negocio durante un período consecutivo de veinte o más días, sin que se haya dado un siniestro.</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Si la empresa asegurada entrara en proceso de liquidación o concurso de acreedores o quiebra judicial.</a:t>
              </a:r>
              <a:endParaRPr b="0" i="0" sz="1400" u="none" cap="none" strike="noStrike">
                <a:solidFill>
                  <a:schemeClr val="dk1"/>
                </a:solidFill>
                <a:latin typeface="Calibri"/>
                <a:ea typeface="Calibri"/>
                <a:cs typeface="Calibri"/>
                <a:sym typeface="Calibri"/>
              </a:endParaRPr>
            </a:p>
          </p:txBody>
        </p:sp>
        <p:sp>
          <p:nvSpPr>
            <p:cNvPr id="321" name="Google Shape;321;p15"/>
            <p:cNvSpPr/>
            <p:nvPr/>
          </p:nvSpPr>
          <p:spPr>
            <a:xfrm>
              <a:off x="531706" y="2370903"/>
              <a:ext cx="7443893" cy="10332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txBox="1"/>
            <p:nvPr/>
          </p:nvSpPr>
          <p:spPr>
            <a:xfrm>
              <a:off x="582143" y="2421340"/>
              <a:ext cx="7343019" cy="932326"/>
            </a:xfrm>
            <a:prstGeom prst="rect">
              <a:avLst/>
            </a:prstGeom>
            <a:noFill/>
            <a:ln>
              <a:noFill/>
            </a:ln>
          </p:spPr>
          <p:txBody>
            <a:bodyPr anchorCtr="0" anchor="ctr" bIns="0" lIns="281350" spcFirstLastPara="1" rIns="281350" wrap="square" tIns="0">
              <a:noAutofit/>
            </a:bodyPr>
            <a:lstStyle/>
            <a:p>
              <a:pPr indent="0" lvl="0" marL="0" marR="0" rtl="0" algn="l">
                <a:lnSpc>
                  <a:spcPct val="90000"/>
                </a:lnSpc>
                <a:spcBef>
                  <a:spcPts val="0"/>
                </a:spcBef>
                <a:spcAft>
                  <a:spcPts val="0"/>
                </a:spcAft>
                <a:buNone/>
              </a:pPr>
              <a:r>
                <a:rPr b="1" lang="es-CR" sz="1800">
                  <a:solidFill>
                    <a:schemeClr val="dk1"/>
                  </a:solidFill>
                  <a:latin typeface="Calibri"/>
                  <a:ea typeface="Calibri"/>
                  <a:cs typeface="Calibri"/>
                  <a:sym typeface="Calibri"/>
                </a:rPr>
                <a:t>Cobertura “I”  -  Gastos Extras. Exclusiones</a:t>
              </a:r>
              <a:endParaRPr b="1"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28" name="Google Shape;328;p1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9" name="Google Shape;329;p1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30" name="Google Shape;330;p1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31" name="Google Shape;331;p1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32" name="Google Shape;332;p16"/>
          <p:cNvSpPr txBox="1"/>
          <p:nvPr>
            <p:ph type="title"/>
          </p:nvPr>
        </p:nvSpPr>
        <p:spPr>
          <a:xfrm>
            <a:off x="609600" y="190500"/>
            <a:ext cx="10972800" cy="896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AD3D"/>
              </a:buClr>
              <a:buSzPts val="2800"/>
              <a:buFont typeface="Open Sans"/>
              <a:buNone/>
            </a:pPr>
            <a:r>
              <a:rPr b="1" lang="es-CR" sz="2800">
                <a:solidFill>
                  <a:srgbClr val="F4AD3D"/>
                </a:solidFill>
                <a:latin typeface="Open Sans"/>
                <a:ea typeface="Open Sans"/>
                <a:cs typeface="Open Sans"/>
                <a:sym typeface="Open Sans"/>
              </a:rPr>
              <a:t> COBERTURAS RIESGO NOMBRADO</a:t>
            </a:r>
            <a:endParaRPr b="1" sz="2800">
              <a:solidFill>
                <a:srgbClr val="F4AD3D"/>
              </a:solidFill>
              <a:latin typeface="Open Sans"/>
              <a:ea typeface="Open Sans"/>
              <a:cs typeface="Open Sans"/>
              <a:sym typeface="Open Sans"/>
            </a:endParaRPr>
          </a:p>
        </p:txBody>
      </p:sp>
      <p:grpSp>
        <p:nvGrpSpPr>
          <p:cNvPr id="333" name="Google Shape;333;p16"/>
          <p:cNvGrpSpPr/>
          <p:nvPr/>
        </p:nvGrpSpPr>
        <p:grpSpPr>
          <a:xfrm>
            <a:off x="999733" y="1050958"/>
            <a:ext cx="10684933" cy="5216021"/>
            <a:chOff x="0" y="8441"/>
            <a:chExt cx="10684933" cy="5216021"/>
          </a:xfrm>
        </p:grpSpPr>
        <p:sp>
          <p:nvSpPr>
            <p:cNvPr id="334" name="Google Shape;334;p16"/>
            <p:cNvSpPr/>
            <p:nvPr/>
          </p:nvSpPr>
          <p:spPr>
            <a:xfrm>
              <a:off x="0" y="215081"/>
              <a:ext cx="10684933" cy="1455299"/>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txBox="1"/>
            <p:nvPr/>
          </p:nvSpPr>
          <p:spPr>
            <a:xfrm>
              <a:off x="0" y="215081"/>
              <a:ext cx="10684933" cy="1455299"/>
            </a:xfrm>
            <a:prstGeom prst="rect">
              <a:avLst/>
            </a:prstGeom>
            <a:noFill/>
            <a:ln>
              <a:noFill/>
            </a:ln>
          </p:spPr>
          <p:txBody>
            <a:bodyPr anchorCtr="0" anchor="t" bIns="99550" lIns="829250" spcFirstLastPara="1" rIns="829250" wrap="square" tIns="291575">
              <a:noAutofit/>
            </a:bodyPr>
            <a:lstStyle/>
            <a:p>
              <a:pPr indent="-114300" lvl="1" marL="114300" marR="0" rtl="0" algn="just">
                <a:lnSpc>
                  <a:spcPct val="90000"/>
                </a:lnSpc>
                <a:spcBef>
                  <a:spcPts val="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Para que pueda operar esta cobertura, el Asegurado deberá contar con los respectivos contratos de arrendamiento del bien asegurado.</a:t>
              </a:r>
              <a:endParaRPr b="0" i="0" sz="1400" u="none" cap="none" strike="noStrike">
                <a:solidFill>
                  <a:schemeClr val="dk1"/>
                </a:solidFill>
                <a:latin typeface="Calibri"/>
                <a:ea typeface="Calibri"/>
                <a:cs typeface="Calibri"/>
                <a:sym typeface="Calibri"/>
              </a:endParaRPr>
            </a:p>
            <a:p>
              <a:pPr indent="-114300" lvl="1" marL="114300" marR="0" rtl="0" algn="just">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El Tomador y/o Asegurado deberá estimar el número de meses que dejara de percibir por ingresos de arrendamiento, lo que deberá estar declarado y estipulado en las condiciones particulares.</a:t>
              </a:r>
              <a:endParaRPr/>
            </a:p>
            <a:p>
              <a:pPr indent="-114300" lvl="1" marL="114300" marR="0" rtl="0" algn="just">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Aplican las exclusiones particulares de la Cobertura “G”</a:t>
              </a:r>
              <a:endParaRPr b="0" i="0" sz="1400" u="none" cap="none" strike="noStrike">
                <a:solidFill>
                  <a:schemeClr val="dk1"/>
                </a:solidFill>
                <a:latin typeface="Calibri"/>
                <a:ea typeface="Calibri"/>
                <a:cs typeface="Calibri"/>
                <a:sym typeface="Calibri"/>
              </a:endParaRPr>
            </a:p>
          </p:txBody>
        </p:sp>
        <p:sp>
          <p:nvSpPr>
            <p:cNvPr id="336" name="Google Shape;336;p16"/>
            <p:cNvSpPr/>
            <p:nvPr/>
          </p:nvSpPr>
          <p:spPr>
            <a:xfrm>
              <a:off x="534246" y="8441"/>
              <a:ext cx="7479453" cy="4132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txBox="1"/>
            <p:nvPr/>
          </p:nvSpPr>
          <p:spPr>
            <a:xfrm>
              <a:off x="554421" y="28616"/>
              <a:ext cx="7439103" cy="372930"/>
            </a:xfrm>
            <a:prstGeom prst="rect">
              <a:avLst/>
            </a:prstGeom>
            <a:noFill/>
            <a:ln>
              <a:noFill/>
            </a:ln>
          </p:spPr>
          <p:txBody>
            <a:bodyPr anchorCtr="0" anchor="ctr" bIns="0" lIns="282700" spcFirstLastPara="1" rIns="282700" wrap="square" tIns="0">
              <a:noAutofit/>
            </a:bodyPr>
            <a:lstStyle/>
            <a:p>
              <a:pPr indent="0" lvl="0" marL="0" marR="0" rtl="0" algn="l">
                <a:lnSpc>
                  <a:spcPct val="90000"/>
                </a:lnSpc>
                <a:spcBef>
                  <a:spcPts val="0"/>
                </a:spcBef>
                <a:spcAft>
                  <a:spcPts val="0"/>
                </a:spcAft>
                <a:buNone/>
              </a:pPr>
              <a:r>
                <a:rPr b="1" lang="es-CR" sz="1400">
                  <a:solidFill>
                    <a:schemeClr val="lt1"/>
                  </a:solidFill>
                  <a:latin typeface="Calibri"/>
                  <a:ea typeface="Calibri"/>
                  <a:cs typeface="Calibri"/>
                  <a:sym typeface="Calibri"/>
                </a:rPr>
                <a:t>Cobertura “J”  -  Pérdida de Rentas por Arrendamiento.</a:t>
              </a:r>
              <a:endParaRPr b="1" sz="1400">
                <a:solidFill>
                  <a:schemeClr val="lt1"/>
                </a:solidFill>
                <a:latin typeface="Calibri"/>
                <a:ea typeface="Calibri"/>
                <a:cs typeface="Calibri"/>
                <a:sym typeface="Calibri"/>
              </a:endParaRPr>
            </a:p>
          </p:txBody>
        </p:sp>
        <p:sp>
          <p:nvSpPr>
            <p:cNvPr id="338" name="Google Shape;338;p16"/>
            <p:cNvSpPr/>
            <p:nvPr/>
          </p:nvSpPr>
          <p:spPr>
            <a:xfrm>
              <a:off x="0" y="1961062"/>
              <a:ext cx="10684933" cy="32634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txBox="1"/>
            <p:nvPr/>
          </p:nvSpPr>
          <p:spPr>
            <a:xfrm>
              <a:off x="0" y="1961062"/>
              <a:ext cx="10684933" cy="3263400"/>
            </a:xfrm>
            <a:prstGeom prst="rect">
              <a:avLst/>
            </a:prstGeom>
            <a:noFill/>
            <a:ln>
              <a:noFill/>
            </a:ln>
          </p:spPr>
          <p:txBody>
            <a:bodyPr anchorCtr="0" anchor="t" bIns="99550" lIns="829250" spcFirstLastPara="1" rIns="829250" wrap="square" tIns="291575">
              <a:noAutofit/>
            </a:bodyPr>
            <a:lstStyle/>
            <a:p>
              <a:pPr indent="-114300" lvl="1" marL="114300" marR="0" rtl="0" algn="just">
                <a:lnSpc>
                  <a:spcPct val="90000"/>
                </a:lnSpc>
                <a:spcBef>
                  <a:spcPts val="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El otorgamiento de esta(s) Clausula(s) Adicionales estará(n) sujeta(s) a que el Tomador y/o Asegurado las solicite de manera individual. Estas cláusulas adicionales, no incrementan el límite máximo de responsabilidad indicado en las Condiciones Generales del seguro. Cuando conlleven un monto asegurado, éste aplicará como un “Sublímite</a:t>
              </a:r>
              <a:r>
                <a:rPr b="1" i="0" lang="es-CR"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114300" lvl="1" marL="114300" marR="0" rtl="0" algn="just">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Remoción de Escombros.</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Reposición de Libros de Contabilidad.</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Aseguramiento sin Libros de Contabilidad.</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Honorarios de Arquitectos, Topógrafos e Ingenieros</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Amparo Automático de Bienes Nuevos.</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Localización Múltiple.</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Traslado Temporal de Bienes</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Aseguramiento al Ochenta por Ciento</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Robo de Contenidos</a:t>
              </a:r>
              <a:endParaRPr b="0" i="0" sz="1400" u="none" cap="none" strike="noStrike">
                <a:solidFill>
                  <a:schemeClr val="dk1"/>
                </a:solidFill>
                <a:latin typeface="Calibri"/>
                <a:ea typeface="Calibri"/>
                <a:cs typeface="Calibri"/>
                <a:sym typeface="Calibri"/>
              </a:endParaRPr>
            </a:p>
            <a:p>
              <a:pPr indent="-38100" lvl="1" marL="114300" marR="0" rtl="0" algn="l">
                <a:lnSpc>
                  <a:spcPct val="90000"/>
                </a:lnSpc>
                <a:spcBef>
                  <a:spcPts val="21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40" name="Google Shape;340;p16"/>
            <p:cNvSpPr/>
            <p:nvPr/>
          </p:nvSpPr>
          <p:spPr>
            <a:xfrm>
              <a:off x="534246" y="1745981"/>
              <a:ext cx="7479453" cy="4132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txBox="1"/>
            <p:nvPr/>
          </p:nvSpPr>
          <p:spPr>
            <a:xfrm>
              <a:off x="554421" y="1766156"/>
              <a:ext cx="7439103" cy="372930"/>
            </a:xfrm>
            <a:prstGeom prst="rect">
              <a:avLst/>
            </a:prstGeom>
            <a:noFill/>
            <a:ln>
              <a:noFill/>
            </a:ln>
          </p:spPr>
          <p:txBody>
            <a:bodyPr anchorCtr="0" anchor="ctr" bIns="0" lIns="282700" spcFirstLastPara="1" rIns="282700" wrap="square" tIns="0">
              <a:noAutofit/>
            </a:bodyPr>
            <a:lstStyle/>
            <a:p>
              <a:pPr indent="0" lvl="0" marL="0" marR="0" rtl="0" algn="l">
                <a:lnSpc>
                  <a:spcPct val="90000"/>
                </a:lnSpc>
                <a:spcBef>
                  <a:spcPts val="0"/>
                </a:spcBef>
                <a:spcAft>
                  <a:spcPts val="0"/>
                </a:spcAft>
                <a:buNone/>
              </a:pPr>
              <a:r>
                <a:rPr b="1" lang="es-CR" sz="1400">
                  <a:solidFill>
                    <a:schemeClr val="lt1"/>
                  </a:solidFill>
                  <a:latin typeface="Calibri"/>
                  <a:ea typeface="Calibri"/>
                  <a:cs typeface="Calibri"/>
                  <a:sym typeface="Calibri"/>
                </a:rPr>
                <a:t>Cobertura “K”  -  Clausulas Adicionales</a:t>
              </a:r>
              <a:endParaRPr sz="14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1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47" name="Google Shape;347;p17"/>
          <p:cNvSpPr/>
          <p:nvPr/>
        </p:nvSpPr>
        <p:spPr>
          <a:xfrm>
            <a:off x="-28026" y="0"/>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8" name="Google Shape;348;p1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49" name="Google Shape;349;p1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50" name="Google Shape;350;p1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51" name="Google Shape;351;p17"/>
          <p:cNvSpPr/>
          <p:nvPr/>
        </p:nvSpPr>
        <p:spPr>
          <a:xfrm>
            <a:off x="2787434" y="2241525"/>
            <a:ext cx="438912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Calibri"/>
              <a:buNone/>
            </a:pPr>
            <a:r>
              <a:t/>
            </a:r>
            <a:endParaRPr b="0" i="0" sz="4400" u="none" cap="none" strike="noStrike">
              <a:solidFill>
                <a:srgbClr val="FFFFFF"/>
              </a:solidFill>
              <a:latin typeface="Open Sans"/>
              <a:ea typeface="Open Sans"/>
              <a:cs typeface="Open Sans"/>
              <a:sym typeface="Open Sans"/>
            </a:endParaRPr>
          </a:p>
        </p:txBody>
      </p:sp>
      <p:sp>
        <p:nvSpPr>
          <p:cNvPr id="352" name="Google Shape;352;p17"/>
          <p:cNvSpPr txBox="1"/>
          <p:nvPr/>
        </p:nvSpPr>
        <p:spPr>
          <a:xfrm>
            <a:off x="471055" y="415636"/>
            <a:ext cx="6299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DEDUCIBLES RIESGO NOMBRADO</a:t>
            </a:r>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F4AD3D"/>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F4AD3D"/>
              </a:solidFill>
              <a:latin typeface="Open Sans"/>
              <a:ea typeface="Open Sans"/>
              <a:cs typeface="Open Sans"/>
              <a:sym typeface="Open Sans"/>
            </a:endParaRPr>
          </a:p>
        </p:txBody>
      </p:sp>
      <p:sp>
        <p:nvSpPr>
          <p:cNvPr id="353" name="Google Shape;353;p17"/>
          <p:cNvSpPr txBox="1"/>
          <p:nvPr/>
        </p:nvSpPr>
        <p:spPr>
          <a:xfrm>
            <a:off x="267078" y="1924146"/>
            <a:ext cx="233125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rgbClr val="FFFFFF"/>
                </a:solidFill>
                <a:latin typeface="Calibri"/>
                <a:ea typeface="Calibri"/>
                <a:cs typeface="Calibri"/>
                <a:sym typeface="Calibri"/>
              </a:rPr>
              <a:t>Cobertura A  </a:t>
            </a:r>
            <a:endParaRPr/>
          </a:p>
          <a:p>
            <a:pPr indent="0" lvl="0" marL="0" marR="0" rtl="0" algn="ctr">
              <a:spcBef>
                <a:spcPts val="0"/>
              </a:spcBef>
              <a:spcAft>
                <a:spcPts val="0"/>
              </a:spcAft>
              <a:buNone/>
            </a:pPr>
            <a:r>
              <a:rPr b="1" lang="es-CR" sz="1800">
                <a:solidFill>
                  <a:srgbClr val="FFFFFF"/>
                </a:solidFill>
                <a:latin typeface="Calibri"/>
                <a:ea typeface="Calibri"/>
                <a:cs typeface="Calibri"/>
                <a:sym typeface="Calibri"/>
              </a:rPr>
              <a:t>Daño directo a la propiedad: </a:t>
            </a:r>
            <a:endParaRPr/>
          </a:p>
          <a:p>
            <a:pPr indent="0" lvl="0" marL="0" marR="0" rtl="0" algn="ctr">
              <a:spcBef>
                <a:spcPts val="0"/>
              </a:spcBef>
              <a:spcAft>
                <a:spcPts val="0"/>
              </a:spcAft>
              <a:buNone/>
            </a:pPr>
            <a:r>
              <a:rPr lang="es-CR" sz="1800">
                <a:solidFill>
                  <a:srgbClr val="FFFFFF"/>
                </a:solidFill>
                <a:latin typeface="Calibri"/>
                <a:ea typeface="Calibri"/>
                <a:cs typeface="Calibri"/>
                <a:sym typeface="Calibri"/>
              </a:rPr>
              <a:t>No aplica deducible.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17"/>
          <p:cNvSpPr txBox="1"/>
          <p:nvPr/>
        </p:nvSpPr>
        <p:spPr>
          <a:xfrm>
            <a:off x="5345965" y="1945536"/>
            <a:ext cx="2189463" cy="3693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rgbClr val="FFFFFF"/>
                </a:solidFill>
                <a:latin typeface="Calibri"/>
                <a:ea typeface="Calibri"/>
                <a:cs typeface="Calibri"/>
                <a:sym typeface="Calibri"/>
              </a:rPr>
              <a:t>Cobertura C Inundación, deslizamientos y vientos del mar: </a:t>
            </a:r>
            <a:r>
              <a:rPr lang="es-CR" sz="1800">
                <a:solidFill>
                  <a:srgbClr val="FFFFFF"/>
                </a:solidFill>
                <a:latin typeface="Calibri"/>
                <a:ea typeface="Calibri"/>
                <a:cs typeface="Calibri"/>
                <a:sym typeface="Calibri"/>
              </a:rPr>
              <a:t>Aplica deducible máximo de 5% de la pérdida, con un mínimo de ¢150.000,00 (Ciento Cincuenta Mil Colones Netos) por evento.</a:t>
            </a:r>
            <a:endParaRPr sz="18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17"/>
          <p:cNvSpPr txBox="1"/>
          <p:nvPr/>
        </p:nvSpPr>
        <p:spPr>
          <a:xfrm>
            <a:off x="2771197" y="1924146"/>
            <a:ext cx="2320275"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B </a:t>
            </a:r>
            <a:endParaRPr/>
          </a:p>
          <a:p>
            <a:pPr indent="0" lvl="0" marL="0" marR="0" rtl="0" algn="ctr">
              <a:spcBef>
                <a:spcPts val="0"/>
              </a:spcBef>
              <a:spcAft>
                <a:spcPts val="0"/>
              </a:spcAft>
              <a:buNone/>
            </a:pPr>
            <a:r>
              <a:rPr b="1" lang="es-CR" sz="1800">
                <a:solidFill>
                  <a:srgbClr val="FFFFFF"/>
                </a:solidFill>
                <a:latin typeface="Calibri"/>
                <a:ea typeface="Calibri"/>
                <a:cs typeface="Calibri"/>
                <a:sym typeface="Calibri"/>
              </a:rPr>
              <a:t>Daños de la naturaleza: </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lang="es-CR" sz="1800">
                <a:solidFill>
                  <a:srgbClr val="FFFFFF"/>
                </a:solidFill>
                <a:latin typeface="Calibri"/>
                <a:ea typeface="Calibri"/>
                <a:cs typeface="Calibri"/>
                <a:sym typeface="Calibri"/>
              </a:rPr>
              <a:t>Aplica deducible máximo de 5% de la pérdida, con un mínimo de ¢150.000,00 (Ciento Cincuenta Mil Colones Netos) por evento.</a:t>
            </a:r>
            <a:endParaRPr sz="18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17"/>
          <p:cNvSpPr txBox="1"/>
          <p:nvPr/>
        </p:nvSpPr>
        <p:spPr>
          <a:xfrm>
            <a:off x="7427065" y="1966116"/>
            <a:ext cx="2376818"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D </a:t>
            </a:r>
            <a:endParaRPr/>
          </a:p>
          <a:p>
            <a:pPr indent="0" lvl="0" marL="0" marR="0" rtl="0" algn="ctr">
              <a:spcBef>
                <a:spcPts val="0"/>
              </a:spcBef>
              <a:spcAft>
                <a:spcPts val="0"/>
              </a:spcAft>
              <a:buNone/>
            </a:pPr>
            <a:r>
              <a:rPr lang="es-CR" sz="1800">
                <a:solidFill>
                  <a:schemeClr val="lt1"/>
                </a:solidFill>
                <a:latin typeface="Calibri"/>
                <a:ea typeface="Calibri"/>
                <a:cs typeface="Calibri"/>
                <a:sym typeface="Calibri"/>
              </a:rPr>
              <a:t>Riesgos Diversos: </a:t>
            </a:r>
            <a:r>
              <a:rPr lang="es-CR" sz="1800">
                <a:solidFill>
                  <a:srgbClr val="FFFFFF"/>
                </a:solidFill>
                <a:latin typeface="Calibri"/>
                <a:ea typeface="Calibri"/>
                <a:cs typeface="Calibri"/>
                <a:sym typeface="Calibri"/>
              </a:rPr>
              <a:t>Aplica un deducible fijo de ¢50.000,00 (Cincuenta Mil Colones Netos) por evento.</a:t>
            </a:r>
            <a:endParaRPr sz="18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17"/>
          <p:cNvSpPr txBox="1"/>
          <p:nvPr/>
        </p:nvSpPr>
        <p:spPr>
          <a:xfrm>
            <a:off x="9803883" y="2037797"/>
            <a:ext cx="2491601"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E Lluvia y derrame: </a:t>
            </a:r>
            <a:endParaRPr/>
          </a:p>
          <a:p>
            <a:pPr indent="0" lvl="0" marL="0" marR="0" rtl="0" algn="ctr">
              <a:spcBef>
                <a:spcPts val="0"/>
              </a:spcBef>
              <a:spcAft>
                <a:spcPts val="0"/>
              </a:spcAft>
              <a:buNone/>
            </a:pPr>
            <a:r>
              <a:rPr b="1" lang="es-CR" sz="1800">
                <a:solidFill>
                  <a:schemeClr val="lt1"/>
                </a:solidFill>
                <a:latin typeface="Calibri"/>
                <a:ea typeface="Calibri"/>
                <a:cs typeface="Calibri"/>
                <a:sym typeface="Calibri"/>
              </a:rPr>
              <a:t>A</a:t>
            </a:r>
            <a:r>
              <a:rPr lang="es-CR" sz="1800">
                <a:solidFill>
                  <a:schemeClr val="lt1"/>
                </a:solidFill>
                <a:latin typeface="Calibri"/>
                <a:ea typeface="Calibri"/>
                <a:cs typeface="Calibri"/>
                <a:sym typeface="Calibri"/>
              </a:rPr>
              <a:t>plica un deducible fijo de ¢50.000,00 (Cincuenta Mil Colones Netos) por evento.</a:t>
            </a:r>
            <a:endParaRPr sz="1800">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17"/>
          <p:cNvSpPr txBox="1"/>
          <p:nvPr/>
        </p:nvSpPr>
        <p:spPr>
          <a:xfrm>
            <a:off x="628828" y="1248647"/>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R" sz="2800" u="none" cap="none" strike="noStrike">
                <a:solidFill>
                  <a:srgbClr val="F4AD3D"/>
                </a:solidFill>
                <a:latin typeface="Open Sans"/>
                <a:ea typeface="Open Sans"/>
                <a:cs typeface="Open Sans"/>
                <a:sym typeface="Open Sans"/>
              </a:rPr>
              <a:t>1</a:t>
            </a:r>
            <a:endParaRPr b="1" i="0" sz="2800" u="none" cap="none" strike="noStrike">
              <a:solidFill>
                <a:srgbClr val="F4AD3D"/>
              </a:solidFill>
              <a:latin typeface="Open Sans"/>
              <a:ea typeface="Open Sans"/>
              <a:cs typeface="Open Sans"/>
              <a:sym typeface="Open Sans"/>
            </a:endParaRPr>
          </a:p>
        </p:txBody>
      </p:sp>
      <p:sp>
        <p:nvSpPr>
          <p:cNvPr id="359" name="Google Shape;359;p17"/>
          <p:cNvSpPr txBox="1"/>
          <p:nvPr/>
        </p:nvSpPr>
        <p:spPr>
          <a:xfrm>
            <a:off x="7869078" y="1253297"/>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R" sz="2800" u="none" cap="none" strike="noStrike">
                <a:solidFill>
                  <a:srgbClr val="F4AD3D"/>
                </a:solidFill>
                <a:latin typeface="Open Sans"/>
                <a:ea typeface="Open Sans"/>
                <a:cs typeface="Open Sans"/>
                <a:sym typeface="Open Sans"/>
              </a:rPr>
              <a:t>4</a:t>
            </a:r>
            <a:endParaRPr b="1" i="0" sz="2800" u="none" cap="none" strike="noStrike">
              <a:solidFill>
                <a:srgbClr val="F4AD3D"/>
              </a:solidFill>
              <a:latin typeface="Open Sans"/>
              <a:ea typeface="Open Sans"/>
              <a:cs typeface="Open Sans"/>
              <a:sym typeface="Open Sans"/>
            </a:endParaRPr>
          </a:p>
        </p:txBody>
      </p:sp>
      <p:sp>
        <p:nvSpPr>
          <p:cNvPr id="360" name="Google Shape;360;p17"/>
          <p:cNvSpPr txBox="1"/>
          <p:nvPr/>
        </p:nvSpPr>
        <p:spPr>
          <a:xfrm>
            <a:off x="5486768" y="1244944"/>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R" sz="2800" u="none" cap="none" strike="noStrike">
                <a:solidFill>
                  <a:srgbClr val="F4AD3D"/>
                </a:solidFill>
                <a:latin typeface="Open Sans"/>
                <a:ea typeface="Open Sans"/>
                <a:cs typeface="Open Sans"/>
                <a:sym typeface="Open Sans"/>
              </a:rPr>
              <a:t>3</a:t>
            </a:r>
            <a:endParaRPr b="1" i="0" sz="2800" u="none" cap="none" strike="noStrike">
              <a:solidFill>
                <a:srgbClr val="F4AD3D"/>
              </a:solidFill>
              <a:latin typeface="Open Sans"/>
              <a:ea typeface="Open Sans"/>
              <a:cs typeface="Open Sans"/>
              <a:sym typeface="Open Sans"/>
            </a:endParaRPr>
          </a:p>
        </p:txBody>
      </p:sp>
      <p:sp>
        <p:nvSpPr>
          <p:cNvPr id="361" name="Google Shape;361;p17"/>
          <p:cNvSpPr txBox="1"/>
          <p:nvPr/>
        </p:nvSpPr>
        <p:spPr>
          <a:xfrm>
            <a:off x="2951060" y="1246846"/>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R" sz="2800" u="none" cap="none" strike="noStrike">
                <a:solidFill>
                  <a:srgbClr val="F4AD3D"/>
                </a:solidFill>
                <a:latin typeface="Open Sans"/>
                <a:ea typeface="Open Sans"/>
                <a:cs typeface="Open Sans"/>
                <a:sym typeface="Open Sans"/>
              </a:rPr>
              <a:t>2</a:t>
            </a:r>
            <a:endParaRPr b="1" i="0" sz="2800" u="none" cap="none" strike="noStrike">
              <a:solidFill>
                <a:srgbClr val="F4AD3D"/>
              </a:solidFill>
              <a:latin typeface="Open Sans"/>
              <a:ea typeface="Open Sans"/>
              <a:cs typeface="Open Sans"/>
              <a:sym typeface="Open Sans"/>
            </a:endParaRPr>
          </a:p>
        </p:txBody>
      </p:sp>
      <p:sp>
        <p:nvSpPr>
          <p:cNvPr id="362" name="Google Shape;362;p17"/>
          <p:cNvSpPr txBox="1"/>
          <p:nvPr/>
        </p:nvSpPr>
        <p:spPr>
          <a:xfrm>
            <a:off x="10337842" y="1244944"/>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R" sz="2800" u="none" cap="none" strike="noStrike">
                <a:solidFill>
                  <a:srgbClr val="F4AD3D"/>
                </a:solidFill>
                <a:latin typeface="Open Sans"/>
                <a:ea typeface="Open Sans"/>
                <a:cs typeface="Open Sans"/>
                <a:sym typeface="Open Sans"/>
              </a:rPr>
              <a:t>5</a:t>
            </a:r>
            <a:endParaRPr b="1" i="0" sz="2800" u="none" cap="none" strike="noStrike">
              <a:solidFill>
                <a:srgbClr val="F4AD3D"/>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1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68" name="Google Shape;368;p18"/>
          <p:cNvSpPr/>
          <p:nvPr/>
        </p:nvSpPr>
        <p:spPr>
          <a:xfrm>
            <a:off x="-28026" y="0"/>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9" name="Google Shape;369;p18"/>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70" name="Google Shape;370;p18"/>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71" name="Google Shape;371;p18"/>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72" name="Google Shape;372;p18"/>
          <p:cNvSpPr/>
          <p:nvPr/>
        </p:nvSpPr>
        <p:spPr>
          <a:xfrm>
            <a:off x="2787434" y="2241525"/>
            <a:ext cx="438912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Calibri"/>
              <a:buNone/>
            </a:pPr>
            <a:r>
              <a:t/>
            </a:r>
            <a:endParaRPr b="0" i="0" sz="4400" u="none" cap="none" strike="noStrike">
              <a:solidFill>
                <a:srgbClr val="FFFFFF"/>
              </a:solidFill>
              <a:latin typeface="Open Sans"/>
              <a:ea typeface="Open Sans"/>
              <a:cs typeface="Open Sans"/>
              <a:sym typeface="Open Sans"/>
            </a:endParaRPr>
          </a:p>
        </p:txBody>
      </p:sp>
      <p:sp>
        <p:nvSpPr>
          <p:cNvPr id="373" name="Google Shape;373;p18"/>
          <p:cNvSpPr txBox="1"/>
          <p:nvPr/>
        </p:nvSpPr>
        <p:spPr>
          <a:xfrm>
            <a:off x="471055" y="415636"/>
            <a:ext cx="6299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DEDUCIBLES RIESGO NOMBRADO</a:t>
            </a:r>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F4AD3D"/>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F4AD3D"/>
              </a:solidFill>
              <a:latin typeface="Open Sans"/>
              <a:ea typeface="Open Sans"/>
              <a:cs typeface="Open Sans"/>
              <a:sym typeface="Open Sans"/>
            </a:endParaRPr>
          </a:p>
        </p:txBody>
      </p:sp>
      <p:sp>
        <p:nvSpPr>
          <p:cNvPr id="374" name="Google Shape;374;p18"/>
          <p:cNvSpPr txBox="1"/>
          <p:nvPr/>
        </p:nvSpPr>
        <p:spPr>
          <a:xfrm>
            <a:off x="267078" y="1924146"/>
            <a:ext cx="2331250"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F Daño en mercancías: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lang="es-CR" sz="1800">
                <a:solidFill>
                  <a:schemeClr val="lt1"/>
                </a:solidFill>
                <a:latin typeface="Calibri"/>
                <a:ea typeface="Calibri"/>
                <a:cs typeface="Calibri"/>
                <a:sym typeface="Calibri"/>
              </a:rPr>
              <a:t>Aplica deducible máximo de 5% de la pérdida, con un mínimo de ¢150.000,00 (Ciento Cincuenta Mil Colones Netos) y un máximo del 2% del monto total asegurado.</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18"/>
          <p:cNvSpPr txBox="1"/>
          <p:nvPr/>
        </p:nvSpPr>
        <p:spPr>
          <a:xfrm>
            <a:off x="5345965" y="1945536"/>
            <a:ext cx="218946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H:</a:t>
            </a:r>
            <a:r>
              <a:rPr lang="es-CR" sz="1800">
                <a:solidFill>
                  <a:schemeClr val="lt1"/>
                </a:solidFill>
                <a:latin typeface="Calibri"/>
                <a:ea typeface="Calibri"/>
                <a:cs typeface="Calibri"/>
                <a:sym typeface="Calibri"/>
              </a:rPr>
              <a:t> </a:t>
            </a:r>
            <a:r>
              <a:rPr b="1" lang="es-CR" sz="1800">
                <a:solidFill>
                  <a:schemeClr val="lt1"/>
                </a:solidFill>
                <a:latin typeface="Calibri"/>
                <a:ea typeface="Calibri"/>
                <a:cs typeface="Calibri"/>
                <a:sym typeface="Calibri"/>
              </a:rPr>
              <a:t>Rotura de Cristales, Domos, Mármoles y Granitos: </a:t>
            </a:r>
            <a:r>
              <a:rPr lang="es-CR" sz="1800">
                <a:solidFill>
                  <a:schemeClr val="lt1"/>
                </a:solidFill>
                <a:latin typeface="Calibri"/>
                <a:ea typeface="Calibri"/>
                <a:cs typeface="Calibri"/>
                <a:sym typeface="Calibri"/>
              </a:rPr>
              <a:t>Aplica deducible máximo de 10% de la pérdida o daño, con un mínimo de ¢50.000,00. (Cincuenta Mil Colones Netos) por evento.</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18"/>
          <p:cNvSpPr txBox="1"/>
          <p:nvPr/>
        </p:nvSpPr>
        <p:spPr>
          <a:xfrm>
            <a:off x="2771197" y="1924146"/>
            <a:ext cx="2320275"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G Pérdida de beneficios: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lang="es-CR" sz="1800">
                <a:solidFill>
                  <a:schemeClr val="lt1"/>
                </a:solidFill>
                <a:latin typeface="Calibri"/>
                <a:ea typeface="Calibri"/>
                <a:cs typeface="Calibri"/>
                <a:sym typeface="Calibri"/>
              </a:rPr>
              <a:t>Para esta cobertura aplica un deducible Mínimo de 5 días de paralización con un máximo de 15 días naturales.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18"/>
          <p:cNvSpPr txBox="1"/>
          <p:nvPr/>
        </p:nvSpPr>
        <p:spPr>
          <a:xfrm>
            <a:off x="7427065" y="1966116"/>
            <a:ext cx="2376818"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I: Gastos extra y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J: Pérdida de rentas por arrendamientos: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lang="es-CR" sz="1800">
                <a:solidFill>
                  <a:schemeClr val="lt1"/>
                </a:solidFill>
                <a:latin typeface="Calibri"/>
                <a:ea typeface="Calibri"/>
                <a:cs typeface="Calibri"/>
                <a:sym typeface="Calibri"/>
              </a:rPr>
              <a:t>No aplica deducible</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18"/>
          <p:cNvSpPr txBox="1"/>
          <p:nvPr/>
        </p:nvSpPr>
        <p:spPr>
          <a:xfrm>
            <a:off x="9803883" y="2037797"/>
            <a:ext cx="2491601"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1800">
                <a:solidFill>
                  <a:schemeClr val="lt1"/>
                </a:solidFill>
                <a:latin typeface="Calibri"/>
                <a:ea typeface="Calibri"/>
                <a:cs typeface="Calibri"/>
                <a:sym typeface="Calibri"/>
              </a:rPr>
              <a:t>Cobertura K: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lang="es-CR" sz="1800">
                <a:solidFill>
                  <a:schemeClr val="lt1"/>
                </a:solidFill>
                <a:latin typeface="Calibri"/>
                <a:ea typeface="Calibri"/>
                <a:cs typeface="Calibri"/>
                <a:sym typeface="Calibri"/>
              </a:rPr>
              <a:t>Cláusulas adicionales: Algunas cláusulas operan con deducible predefinidos</a:t>
            </a:r>
            <a:endParaRPr sz="1800">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18"/>
          <p:cNvSpPr txBox="1"/>
          <p:nvPr/>
        </p:nvSpPr>
        <p:spPr>
          <a:xfrm>
            <a:off x="628828" y="1248647"/>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CR" sz="2800">
                <a:solidFill>
                  <a:srgbClr val="F4AD3D"/>
                </a:solidFill>
                <a:latin typeface="Open Sans"/>
                <a:ea typeface="Open Sans"/>
                <a:cs typeface="Open Sans"/>
                <a:sym typeface="Open Sans"/>
              </a:rPr>
              <a:t>6</a:t>
            </a:r>
            <a:endParaRPr b="1" i="0" sz="2800" u="none" cap="none" strike="noStrike">
              <a:solidFill>
                <a:srgbClr val="F4AD3D"/>
              </a:solidFill>
              <a:latin typeface="Open Sans"/>
              <a:ea typeface="Open Sans"/>
              <a:cs typeface="Open Sans"/>
              <a:sym typeface="Open Sans"/>
            </a:endParaRPr>
          </a:p>
        </p:txBody>
      </p:sp>
      <p:sp>
        <p:nvSpPr>
          <p:cNvPr id="380" name="Google Shape;380;p18"/>
          <p:cNvSpPr txBox="1"/>
          <p:nvPr/>
        </p:nvSpPr>
        <p:spPr>
          <a:xfrm>
            <a:off x="7869078" y="1253297"/>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CR" sz="2800">
                <a:solidFill>
                  <a:srgbClr val="F4AD3D"/>
                </a:solidFill>
                <a:latin typeface="Open Sans"/>
                <a:ea typeface="Open Sans"/>
                <a:cs typeface="Open Sans"/>
                <a:sym typeface="Open Sans"/>
              </a:rPr>
              <a:t>9</a:t>
            </a:r>
            <a:endParaRPr b="1" i="0" sz="2800" u="none" cap="none" strike="noStrike">
              <a:solidFill>
                <a:srgbClr val="F4AD3D"/>
              </a:solidFill>
              <a:latin typeface="Open Sans"/>
              <a:ea typeface="Open Sans"/>
              <a:cs typeface="Open Sans"/>
              <a:sym typeface="Open Sans"/>
            </a:endParaRPr>
          </a:p>
        </p:txBody>
      </p:sp>
      <p:sp>
        <p:nvSpPr>
          <p:cNvPr id="381" name="Google Shape;381;p18"/>
          <p:cNvSpPr txBox="1"/>
          <p:nvPr/>
        </p:nvSpPr>
        <p:spPr>
          <a:xfrm>
            <a:off x="5486768" y="1244944"/>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CR" sz="2800">
                <a:solidFill>
                  <a:srgbClr val="F4AD3D"/>
                </a:solidFill>
                <a:latin typeface="Open Sans"/>
                <a:ea typeface="Open Sans"/>
                <a:cs typeface="Open Sans"/>
                <a:sym typeface="Open Sans"/>
              </a:rPr>
              <a:t>8</a:t>
            </a:r>
            <a:endParaRPr b="1" i="0" sz="2800" u="none" cap="none" strike="noStrike">
              <a:solidFill>
                <a:srgbClr val="F4AD3D"/>
              </a:solidFill>
              <a:latin typeface="Open Sans"/>
              <a:ea typeface="Open Sans"/>
              <a:cs typeface="Open Sans"/>
              <a:sym typeface="Open Sans"/>
            </a:endParaRPr>
          </a:p>
        </p:txBody>
      </p:sp>
      <p:sp>
        <p:nvSpPr>
          <p:cNvPr id="382" name="Google Shape;382;p18"/>
          <p:cNvSpPr txBox="1"/>
          <p:nvPr/>
        </p:nvSpPr>
        <p:spPr>
          <a:xfrm>
            <a:off x="2951060" y="1246846"/>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CR" sz="2800">
                <a:solidFill>
                  <a:srgbClr val="F4AD3D"/>
                </a:solidFill>
                <a:latin typeface="Open Sans"/>
                <a:ea typeface="Open Sans"/>
                <a:cs typeface="Open Sans"/>
                <a:sym typeface="Open Sans"/>
              </a:rPr>
              <a:t>7</a:t>
            </a:r>
            <a:endParaRPr b="1" i="0" sz="2800" u="none" cap="none" strike="noStrike">
              <a:solidFill>
                <a:srgbClr val="F4AD3D"/>
              </a:solidFill>
              <a:latin typeface="Open Sans"/>
              <a:ea typeface="Open Sans"/>
              <a:cs typeface="Open Sans"/>
              <a:sym typeface="Open Sans"/>
            </a:endParaRPr>
          </a:p>
        </p:txBody>
      </p:sp>
      <p:sp>
        <p:nvSpPr>
          <p:cNvPr id="383" name="Google Shape;383;p18"/>
          <p:cNvSpPr txBox="1"/>
          <p:nvPr/>
        </p:nvSpPr>
        <p:spPr>
          <a:xfrm>
            <a:off x="10337842" y="1244944"/>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CR" sz="2800">
                <a:solidFill>
                  <a:srgbClr val="F4AD3D"/>
                </a:solidFill>
                <a:latin typeface="Open Sans"/>
                <a:ea typeface="Open Sans"/>
                <a:cs typeface="Open Sans"/>
                <a:sym typeface="Open Sans"/>
              </a:rPr>
              <a:t>10</a:t>
            </a:r>
            <a:endParaRPr b="1" i="0" sz="2800" u="none" cap="none" strike="noStrike">
              <a:solidFill>
                <a:srgbClr val="F4AD3D"/>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1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89" name="Google Shape;389;p19"/>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0" name="Google Shape;390;p1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91" name="Google Shape;391;p1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92" name="Google Shape;392;p1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93" name="Google Shape;393;p19"/>
          <p:cNvSpPr txBox="1"/>
          <p:nvPr/>
        </p:nvSpPr>
        <p:spPr>
          <a:xfrm>
            <a:off x="268941" y="1731982"/>
            <a:ext cx="11510683" cy="369331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A: </a:t>
            </a:r>
            <a:r>
              <a:rPr lang="es-CR" sz="1800">
                <a:solidFill>
                  <a:schemeClr val="lt1"/>
                </a:solidFill>
                <a:latin typeface="Calibri"/>
                <a:ea typeface="Calibri"/>
                <a:cs typeface="Calibri"/>
                <a:sym typeface="Calibri"/>
              </a:rPr>
              <a:t>No aplica deducible.</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Coberturas B y C: </a:t>
            </a:r>
            <a:r>
              <a:rPr lang="es-CR" sz="1800">
                <a:solidFill>
                  <a:schemeClr val="lt1"/>
                </a:solidFill>
                <a:latin typeface="Calibri"/>
                <a:ea typeface="Calibri"/>
                <a:cs typeface="Calibri"/>
                <a:sym typeface="Calibri"/>
              </a:rPr>
              <a:t>Aplica deducible máximo de 5% de la pérdida, con un mínimo de ¢150.000,00 (Ciento Cincuenta Mil Colones Netos) por evento.</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D y E: </a:t>
            </a:r>
            <a:r>
              <a:rPr lang="es-CR" sz="1800">
                <a:solidFill>
                  <a:schemeClr val="lt1"/>
                </a:solidFill>
                <a:latin typeface="Calibri"/>
                <a:ea typeface="Calibri"/>
                <a:cs typeface="Calibri"/>
                <a:sym typeface="Calibri"/>
              </a:rPr>
              <a:t>Para esta cobertura aplica un deducible fijo de ¢50.000,00 (Cincuenta Mil Colones Netos) por evento.</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F: </a:t>
            </a:r>
            <a:r>
              <a:rPr lang="es-CR" sz="1800">
                <a:solidFill>
                  <a:schemeClr val="lt1"/>
                </a:solidFill>
                <a:latin typeface="Calibri"/>
                <a:ea typeface="Calibri"/>
                <a:cs typeface="Calibri"/>
                <a:sym typeface="Calibri"/>
              </a:rPr>
              <a:t>Aplica deducible máximo de 5% de la pérdida, con un mínimo de ¢150.000,00 (Ciento Cincuenta Mil Colones Netos) y un máximo del 2% del monto total asegurado.</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G</a:t>
            </a:r>
            <a:r>
              <a:rPr lang="es-CR" sz="1800">
                <a:solidFill>
                  <a:schemeClr val="lt1"/>
                </a:solidFill>
                <a:latin typeface="Calibri"/>
                <a:ea typeface="Calibri"/>
                <a:cs typeface="Calibri"/>
                <a:sym typeface="Calibri"/>
              </a:rPr>
              <a:t>: Para esta cobertura aplica un deducible Mínimo de 5 días de paralización con un máximo de 15 días naturales.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H: </a:t>
            </a:r>
            <a:r>
              <a:rPr lang="es-CR" sz="1800">
                <a:solidFill>
                  <a:schemeClr val="lt1"/>
                </a:solidFill>
                <a:latin typeface="Calibri"/>
                <a:ea typeface="Calibri"/>
                <a:cs typeface="Calibri"/>
                <a:sym typeface="Calibri"/>
              </a:rPr>
              <a:t>Aplica deducible máximo de 10% de la pérdida o daño, con un mínimo de ¢50.000,00. (Cincuenta Mil Colones Netos) por evento.</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I y J: </a:t>
            </a:r>
            <a:r>
              <a:rPr lang="es-CR" sz="1800">
                <a:solidFill>
                  <a:schemeClr val="lt1"/>
                </a:solidFill>
                <a:latin typeface="Calibri"/>
                <a:ea typeface="Calibri"/>
                <a:cs typeface="Calibri"/>
                <a:sym typeface="Calibri"/>
              </a:rPr>
              <a:t>No aplica deducible</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K: </a:t>
            </a:r>
            <a:r>
              <a:rPr lang="es-CR" sz="1800">
                <a:solidFill>
                  <a:schemeClr val="lt1"/>
                </a:solidFill>
                <a:latin typeface="Calibri"/>
                <a:ea typeface="Calibri"/>
                <a:cs typeface="Calibri"/>
                <a:sym typeface="Calibri"/>
              </a:rPr>
              <a:t>Algunas cláusulas operan con deducible predefinidos.</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9"/>
          <p:cNvSpPr txBox="1"/>
          <p:nvPr/>
        </p:nvSpPr>
        <p:spPr>
          <a:xfrm>
            <a:off x="699247" y="441064"/>
            <a:ext cx="70355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DEDUCIBLES</a:t>
            </a:r>
            <a:endParaRPr b="1" sz="2800">
              <a:solidFill>
                <a:srgbClr val="F4AD3D"/>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94" name="Google Shape;94;p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 name="Google Shape;95;p2"/>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96" name="Google Shape;96;p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97" name="Google Shape;97;p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98" name="Google Shape;98;p2"/>
          <p:cNvSpPr txBox="1"/>
          <p:nvPr/>
        </p:nvSpPr>
        <p:spPr>
          <a:xfrm>
            <a:off x="1194052" y="1550204"/>
            <a:ext cx="10466725" cy="415498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b="1" i="0" lang="es-CR" sz="2000" u="none" cap="none" strike="noStrike">
                <a:solidFill>
                  <a:schemeClr val="lt1"/>
                </a:solidFill>
                <a:latin typeface="Calibri"/>
                <a:ea typeface="Calibri"/>
                <a:cs typeface="Calibri"/>
                <a:sym typeface="Calibri"/>
              </a:rPr>
              <a:t>Proteja su patrimonio					</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b="0" i="0" lang="es-CR" sz="1800" u="none" cap="none" strike="noStrike">
                <a:solidFill>
                  <a:schemeClr val="lt1"/>
                </a:solidFill>
                <a:latin typeface="Calibri"/>
                <a:ea typeface="Calibri"/>
                <a:cs typeface="Calibri"/>
                <a:sym typeface="Calibri"/>
              </a:rPr>
              <a:t>Incendio.</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b="0" i="0" lang="es-CR" sz="1800" u="none" cap="none" strike="noStrike">
                <a:solidFill>
                  <a:schemeClr val="lt1"/>
                </a:solidFill>
                <a:latin typeface="Calibri"/>
                <a:ea typeface="Calibri"/>
                <a:cs typeface="Calibri"/>
                <a:sym typeface="Calibri"/>
              </a:rPr>
              <a:t>Eventos de la naturaleza.</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a:p>
            <a:pPr indent="-285750" lvl="2" marL="1200150" marR="0" rtl="0" algn="l">
              <a:spcBef>
                <a:spcPts val="0"/>
              </a:spcBef>
              <a:spcAft>
                <a:spcPts val="0"/>
              </a:spcAft>
              <a:buClr>
                <a:schemeClr val="lt1"/>
              </a:buClr>
              <a:buSzPts val="1800"/>
              <a:buFont typeface="Arial"/>
              <a:buChar char="•"/>
            </a:pPr>
            <a:r>
              <a:rPr b="0" i="0" lang="es-CR" sz="1800" u="none" cap="none" strike="noStrike">
                <a:solidFill>
                  <a:schemeClr val="lt1"/>
                </a:solidFill>
                <a:latin typeface="Calibri"/>
                <a:ea typeface="Calibri"/>
                <a:cs typeface="Calibri"/>
                <a:sym typeface="Calibri"/>
              </a:rPr>
              <a:t>Temblor y Terremoto.</a:t>
            </a:r>
            <a:endParaRPr/>
          </a:p>
          <a:p>
            <a:pPr indent="-285750" lvl="2" marL="1200150" marR="0" rtl="0" algn="l">
              <a:spcBef>
                <a:spcPts val="0"/>
              </a:spcBef>
              <a:spcAft>
                <a:spcPts val="0"/>
              </a:spcAft>
              <a:buClr>
                <a:schemeClr val="lt1"/>
              </a:buClr>
              <a:buSzPts val="1800"/>
              <a:buFont typeface="Arial"/>
              <a:buChar char="•"/>
            </a:pPr>
            <a:r>
              <a:rPr b="0" i="0" lang="es-CR" sz="1800" u="none" cap="none" strike="noStrike">
                <a:solidFill>
                  <a:schemeClr val="lt1"/>
                </a:solidFill>
                <a:latin typeface="Calibri"/>
                <a:ea typeface="Calibri"/>
                <a:cs typeface="Calibri"/>
                <a:sym typeface="Calibri"/>
              </a:rPr>
              <a:t>Huracán e Inundación.</a:t>
            </a:r>
            <a:endParaRPr/>
          </a:p>
          <a:p>
            <a:pPr indent="-171450" lvl="2" marL="12001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b="0" i="0" lang="es-CR" sz="1800" u="none" cap="none" strike="noStrike">
                <a:solidFill>
                  <a:schemeClr val="lt1"/>
                </a:solidFill>
                <a:latin typeface="Calibri"/>
                <a:ea typeface="Calibri"/>
                <a:cs typeface="Calibri"/>
                <a:sym typeface="Calibri"/>
              </a:rPr>
              <a:t>Pérdida de beneficios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s-CR" sz="2400">
                <a:solidFill>
                  <a:srgbClr val="008040"/>
                </a:solidFill>
                <a:latin typeface="Calibri"/>
                <a:ea typeface="Calibri"/>
                <a:cs typeface="Calibri"/>
                <a:sym typeface="Calibri"/>
              </a:rPr>
              <a:t>	</a:t>
            </a:r>
            <a:endParaRPr b="1" sz="2800">
              <a:solidFill>
                <a:srgbClr val="F4AD3D"/>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2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00" name="Google Shape;400;p2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1" name="Google Shape;401;p2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02" name="Google Shape;402;p2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03" name="Google Shape;403;p2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04" name="Google Shape;404;p20"/>
          <p:cNvSpPr txBox="1"/>
          <p:nvPr/>
        </p:nvSpPr>
        <p:spPr>
          <a:xfrm>
            <a:off x="1808353" y="3465300"/>
            <a:ext cx="8577268" cy="523220"/>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1" i="0" lang="es-CR" sz="2800" u="none" cap="none" strike="noStrike">
                <a:solidFill>
                  <a:srgbClr val="F4AD3D"/>
                </a:solidFill>
                <a:latin typeface="Open Sans"/>
                <a:ea typeface="Open Sans"/>
                <a:cs typeface="Open Sans"/>
                <a:sym typeface="Open Sans"/>
              </a:rPr>
              <a:t>INCENDIO COMERCIAL TODO RIESGO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2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10" name="Google Shape;410;p2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1" name="Google Shape;411;p2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12" name="Google Shape;412;p2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13" name="Google Shape;413;p2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14" name="Google Shape;414;p21"/>
          <p:cNvSpPr txBox="1"/>
          <p:nvPr>
            <p:ph type="title"/>
          </p:nvPr>
        </p:nvSpPr>
        <p:spPr>
          <a:xfrm>
            <a:off x="646546" y="-30162"/>
            <a:ext cx="10972800" cy="1143000"/>
          </a:xfrm>
          <a:prstGeom prst="rect">
            <a:avLst/>
          </a:prstGeom>
          <a:noFill/>
          <a:ln>
            <a:noFill/>
          </a:ln>
        </p:spPr>
        <p:txBody>
          <a:bodyPr anchorCtr="0" anchor="ctr" bIns="45700" lIns="91425" spcFirstLastPara="1" rIns="91425" wrap="square" tIns="45700">
            <a:normAutofit/>
          </a:bodyPr>
          <a:lstStyle/>
          <a:p>
            <a:pPr indent="0" lvl="1" marL="0" rtl="0" algn="l">
              <a:spcBef>
                <a:spcPts val="0"/>
              </a:spcBef>
              <a:spcAft>
                <a:spcPts val="0"/>
              </a:spcAft>
              <a:buNone/>
            </a:pPr>
            <a:r>
              <a:rPr b="1" lang="es-CR" sz="2800">
                <a:solidFill>
                  <a:srgbClr val="F4AD3D"/>
                </a:solidFill>
                <a:latin typeface="Open Sans"/>
                <a:ea typeface="Open Sans"/>
                <a:cs typeface="Open Sans"/>
                <a:sym typeface="Open Sans"/>
              </a:rPr>
              <a:t>COBERTURAS TODO RIESGO </a:t>
            </a:r>
            <a:endParaRPr b="1" sz="2800">
              <a:solidFill>
                <a:srgbClr val="F4AD3D"/>
              </a:solidFill>
              <a:latin typeface="Open Sans"/>
              <a:ea typeface="Open Sans"/>
              <a:cs typeface="Open Sans"/>
              <a:sym typeface="Open Sans"/>
            </a:endParaRPr>
          </a:p>
        </p:txBody>
      </p:sp>
      <p:grpSp>
        <p:nvGrpSpPr>
          <p:cNvPr id="415" name="Google Shape;415;p21"/>
          <p:cNvGrpSpPr/>
          <p:nvPr/>
        </p:nvGrpSpPr>
        <p:grpSpPr>
          <a:xfrm>
            <a:off x="1109534" y="1360326"/>
            <a:ext cx="9724913" cy="3886741"/>
            <a:chOff x="0" y="1266"/>
            <a:chExt cx="9724913" cy="3886741"/>
          </a:xfrm>
        </p:grpSpPr>
        <p:sp>
          <p:nvSpPr>
            <p:cNvPr id="416" name="Google Shape;416;p21"/>
            <p:cNvSpPr/>
            <p:nvPr/>
          </p:nvSpPr>
          <p:spPr>
            <a:xfrm>
              <a:off x="0" y="325987"/>
              <a:ext cx="9724913" cy="9355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txBox="1"/>
            <p:nvPr/>
          </p:nvSpPr>
          <p:spPr>
            <a:xfrm>
              <a:off x="0" y="325987"/>
              <a:ext cx="9724913" cy="935550"/>
            </a:xfrm>
            <a:prstGeom prst="rect">
              <a:avLst/>
            </a:prstGeom>
            <a:noFill/>
            <a:ln>
              <a:noFill/>
            </a:ln>
          </p:spPr>
          <p:txBody>
            <a:bodyPr anchorCtr="0" anchor="t" bIns="156450" lIns="754750" spcFirstLastPara="1" rIns="754750" wrap="square" tIns="458200">
              <a:noAutofit/>
            </a:bodyPr>
            <a:lstStyle/>
            <a:p>
              <a:pPr indent="-228600" lvl="1" marL="228600" marR="0" rtl="0" algn="l">
                <a:lnSpc>
                  <a:spcPct val="90000"/>
                </a:lnSpc>
                <a:spcBef>
                  <a:spcPts val="0"/>
                </a:spcBef>
                <a:spcAft>
                  <a:spcPts val="0"/>
                </a:spcAft>
                <a:buClr>
                  <a:schemeClr val="dk1"/>
                </a:buClr>
                <a:buSzPts val="2200"/>
                <a:buFont typeface="Calibri"/>
                <a:buChar char="•"/>
              </a:pPr>
              <a:r>
                <a:rPr b="0" i="0" lang="es-CR" sz="2200" u="none" cap="none" strike="noStrike">
                  <a:solidFill>
                    <a:schemeClr val="dk1"/>
                  </a:solidFill>
                  <a:latin typeface="Calibri"/>
                  <a:ea typeface="Calibri"/>
                  <a:cs typeface="Calibri"/>
                  <a:sym typeface="Calibri"/>
                </a:rPr>
                <a:t>Riesgos No Catastróficos:  </a:t>
              </a:r>
              <a:endParaRPr b="0" i="0" sz="2200" u="none" cap="none" strike="noStrike">
                <a:solidFill>
                  <a:schemeClr val="dk1"/>
                </a:solidFill>
                <a:latin typeface="Calibri"/>
                <a:ea typeface="Calibri"/>
                <a:cs typeface="Calibri"/>
                <a:sym typeface="Calibri"/>
              </a:endParaRPr>
            </a:p>
          </p:txBody>
        </p:sp>
        <p:sp>
          <p:nvSpPr>
            <p:cNvPr id="418" name="Google Shape;418;p21"/>
            <p:cNvSpPr/>
            <p:nvPr/>
          </p:nvSpPr>
          <p:spPr>
            <a:xfrm>
              <a:off x="486245" y="1266"/>
              <a:ext cx="6807439" cy="64944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txBox="1"/>
            <p:nvPr/>
          </p:nvSpPr>
          <p:spPr>
            <a:xfrm>
              <a:off x="517948" y="32969"/>
              <a:ext cx="6744033" cy="586034"/>
            </a:xfrm>
            <a:prstGeom prst="rect">
              <a:avLst/>
            </a:prstGeom>
            <a:noFill/>
            <a:ln>
              <a:noFill/>
            </a:ln>
          </p:spPr>
          <p:txBody>
            <a:bodyPr anchorCtr="0" anchor="ctr" bIns="0" lIns="257300" spcFirstLastPara="1" rIns="257300" wrap="square" tIns="0">
              <a:noAutofit/>
            </a:bodyPr>
            <a:lstStyle/>
            <a:p>
              <a:pPr indent="0" lvl="0" marL="0" marR="0" rtl="0" algn="l">
                <a:lnSpc>
                  <a:spcPct val="90000"/>
                </a:lnSpc>
                <a:spcBef>
                  <a:spcPts val="0"/>
                </a:spcBef>
                <a:spcAft>
                  <a:spcPts val="0"/>
                </a:spcAft>
                <a:buNone/>
              </a:pPr>
              <a:r>
                <a:rPr b="1" lang="es-CR" sz="2200">
                  <a:solidFill>
                    <a:schemeClr val="lt1"/>
                  </a:solidFill>
                  <a:latin typeface="Calibri"/>
                  <a:ea typeface="Calibri"/>
                  <a:cs typeface="Calibri"/>
                  <a:sym typeface="Calibri"/>
                </a:rPr>
                <a:t>Cobertura “A”</a:t>
              </a:r>
              <a:endParaRPr b="1" sz="2200">
                <a:solidFill>
                  <a:schemeClr val="lt1"/>
                </a:solidFill>
                <a:latin typeface="Calibri"/>
                <a:ea typeface="Calibri"/>
                <a:cs typeface="Calibri"/>
                <a:sym typeface="Calibri"/>
              </a:endParaRPr>
            </a:p>
          </p:txBody>
        </p:sp>
        <p:sp>
          <p:nvSpPr>
            <p:cNvPr id="420" name="Google Shape;420;p21"/>
            <p:cNvSpPr/>
            <p:nvPr/>
          </p:nvSpPr>
          <p:spPr>
            <a:xfrm>
              <a:off x="0" y="1705057"/>
              <a:ext cx="9724913" cy="21829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txBox="1"/>
            <p:nvPr/>
          </p:nvSpPr>
          <p:spPr>
            <a:xfrm>
              <a:off x="0" y="1705057"/>
              <a:ext cx="9724913" cy="2182950"/>
            </a:xfrm>
            <a:prstGeom prst="rect">
              <a:avLst/>
            </a:prstGeom>
            <a:noFill/>
            <a:ln>
              <a:noFill/>
            </a:ln>
          </p:spPr>
          <p:txBody>
            <a:bodyPr anchorCtr="0" anchor="t" bIns="156450" lIns="754750" spcFirstLastPara="1" rIns="754750" wrap="square" tIns="458200">
              <a:noAutofit/>
            </a:bodyPr>
            <a:lstStyle/>
            <a:p>
              <a:pPr indent="-228600" lvl="1" marL="228600" marR="0" rtl="0" algn="l">
                <a:lnSpc>
                  <a:spcPct val="90000"/>
                </a:lnSpc>
                <a:spcBef>
                  <a:spcPts val="0"/>
                </a:spcBef>
                <a:spcAft>
                  <a:spcPts val="0"/>
                </a:spcAft>
                <a:buClr>
                  <a:schemeClr val="dk1"/>
                </a:buClr>
                <a:buSzPts val="2200"/>
                <a:buFont typeface="Calibri"/>
                <a:buChar char="•"/>
              </a:pPr>
              <a:r>
                <a:rPr b="0" i="0" lang="es-CR" sz="2200" u="none" cap="none" strike="noStrike">
                  <a:solidFill>
                    <a:schemeClr val="dk1"/>
                  </a:solidFill>
                  <a:latin typeface="Calibri"/>
                  <a:ea typeface="Calibri"/>
                  <a:cs typeface="Calibri"/>
                  <a:sym typeface="Calibri"/>
                </a:rPr>
                <a:t>Riesgos Catastróficos. Amparan las pérdidas directa e inmediata que sufran los bienes o rubros Asegurados a causa de los riesgos que no se encuentren expresamente excluidos en la póliza, siempre y cuando no sean causadas por dolo del Tomador y/o Asegurado y se haya pagado la prima que acredita la protección.</a:t>
              </a:r>
              <a:endParaRPr b="0" i="0" sz="2200" u="none" cap="none" strike="noStrike">
                <a:solidFill>
                  <a:schemeClr val="dk1"/>
                </a:solidFill>
                <a:latin typeface="Calibri"/>
                <a:ea typeface="Calibri"/>
                <a:cs typeface="Calibri"/>
                <a:sym typeface="Calibri"/>
              </a:endParaRPr>
            </a:p>
          </p:txBody>
        </p:sp>
        <p:sp>
          <p:nvSpPr>
            <p:cNvPr id="422" name="Google Shape;422;p21"/>
            <p:cNvSpPr/>
            <p:nvPr/>
          </p:nvSpPr>
          <p:spPr>
            <a:xfrm>
              <a:off x="486245" y="1402690"/>
              <a:ext cx="6807439" cy="64944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txBox="1"/>
            <p:nvPr/>
          </p:nvSpPr>
          <p:spPr>
            <a:xfrm>
              <a:off x="517948" y="1434393"/>
              <a:ext cx="6744033" cy="586034"/>
            </a:xfrm>
            <a:prstGeom prst="rect">
              <a:avLst/>
            </a:prstGeom>
            <a:noFill/>
            <a:ln>
              <a:noFill/>
            </a:ln>
          </p:spPr>
          <p:txBody>
            <a:bodyPr anchorCtr="0" anchor="ctr" bIns="0" lIns="257300" spcFirstLastPara="1" rIns="257300" wrap="square" tIns="0">
              <a:noAutofit/>
            </a:bodyPr>
            <a:lstStyle/>
            <a:p>
              <a:pPr indent="0" lvl="0" marL="0" marR="0" rtl="0" algn="l">
                <a:lnSpc>
                  <a:spcPct val="90000"/>
                </a:lnSpc>
                <a:spcBef>
                  <a:spcPts val="0"/>
                </a:spcBef>
                <a:spcAft>
                  <a:spcPts val="0"/>
                </a:spcAft>
                <a:buNone/>
              </a:pPr>
              <a:r>
                <a:rPr b="1" lang="es-CR" sz="2200">
                  <a:solidFill>
                    <a:schemeClr val="lt1"/>
                  </a:solidFill>
                  <a:latin typeface="Calibri"/>
                  <a:ea typeface="Calibri"/>
                  <a:cs typeface="Calibri"/>
                  <a:sym typeface="Calibri"/>
                </a:rPr>
                <a:t>Cobertura “B” </a:t>
              </a:r>
              <a:endParaRPr b="1" sz="22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2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29" name="Google Shape;429;p2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0" name="Google Shape;430;p22"/>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31" name="Google Shape;431;p2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32" name="Google Shape;432;p2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grpSp>
        <p:nvGrpSpPr>
          <p:cNvPr id="433" name="Google Shape;433;p22"/>
          <p:cNvGrpSpPr/>
          <p:nvPr/>
        </p:nvGrpSpPr>
        <p:grpSpPr>
          <a:xfrm>
            <a:off x="897467" y="1492652"/>
            <a:ext cx="10414000" cy="4461660"/>
            <a:chOff x="0" y="32151"/>
            <a:chExt cx="10414000" cy="4461660"/>
          </a:xfrm>
        </p:grpSpPr>
        <p:sp>
          <p:nvSpPr>
            <p:cNvPr id="434" name="Google Shape;434;p22"/>
            <p:cNvSpPr/>
            <p:nvPr/>
          </p:nvSpPr>
          <p:spPr>
            <a:xfrm>
              <a:off x="0" y="445431"/>
              <a:ext cx="10414000" cy="16317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txBox="1"/>
            <p:nvPr/>
          </p:nvSpPr>
          <p:spPr>
            <a:xfrm>
              <a:off x="0" y="445431"/>
              <a:ext cx="10414000" cy="1631700"/>
            </a:xfrm>
            <a:prstGeom prst="rect">
              <a:avLst/>
            </a:prstGeom>
            <a:noFill/>
            <a:ln>
              <a:noFill/>
            </a:ln>
          </p:spPr>
          <p:txBody>
            <a:bodyPr anchorCtr="0" anchor="t" bIns="113775" lIns="808225" spcFirstLastPara="1" rIns="808225" wrap="square" tIns="583175">
              <a:noAutofit/>
            </a:bodyPr>
            <a:lstStyle/>
            <a:p>
              <a:pPr indent="-171450" lvl="1" marL="171450" marR="0" rtl="0" algn="just">
                <a:lnSpc>
                  <a:spcPct val="90000"/>
                </a:lnSpc>
                <a:spcBef>
                  <a:spcPts val="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Cubre la pérdida real sufrida por el Tomador y/o Asegurado como resultado de la suspensión necesaria e ineludible de las operaciones de los negocios, causada por daño o destrucción de la propiedad asegurada como consecuencia de la realización de los riesgos no excluidos y esta hasta por el período y la suma que se indican en las Condiciones Particulares de la misma.</a:t>
              </a:r>
              <a:endParaRPr b="0" i="0" sz="1600" u="none" cap="none" strike="noStrike">
                <a:solidFill>
                  <a:schemeClr val="dk1"/>
                </a:solidFill>
                <a:latin typeface="Calibri"/>
                <a:ea typeface="Calibri"/>
                <a:cs typeface="Calibri"/>
                <a:sym typeface="Calibri"/>
              </a:endParaRPr>
            </a:p>
          </p:txBody>
        </p:sp>
        <p:sp>
          <p:nvSpPr>
            <p:cNvPr id="436" name="Google Shape;436;p22"/>
            <p:cNvSpPr/>
            <p:nvPr/>
          </p:nvSpPr>
          <p:spPr>
            <a:xfrm>
              <a:off x="520700" y="32151"/>
              <a:ext cx="7289800" cy="82656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txBox="1"/>
            <p:nvPr/>
          </p:nvSpPr>
          <p:spPr>
            <a:xfrm>
              <a:off x="561049" y="72500"/>
              <a:ext cx="7209102" cy="745862"/>
            </a:xfrm>
            <a:prstGeom prst="rect">
              <a:avLst/>
            </a:prstGeom>
            <a:noFill/>
            <a:ln>
              <a:noFill/>
            </a:ln>
          </p:spPr>
          <p:txBody>
            <a:bodyPr anchorCtr="0" anchor="ctr" bIns="0" lIns="275525" spcFirstLastPara="1" rIns="275525"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“C” – Pérdida de Beneficios - Comercial e Industrial. </a:t>
              </a:r>
              <a:endParaRPr b="1" sz="1600">
                <a:solidFill>
                  <a:schemeClr val="lt1"/>
                </a:solidFill>
                <a:latin typeface="Calibri"/>
                <a:ea typeface="Calibri"/>
                <a:cs typeface="Calibri"/>
                <a:sym typeface="Calibri"/>
              </a:endParaRPr>
            </a:p>
          </p:txBody>
        </p:sp>
        <p:sp>
          <p:nvSpPr>
            <p:cNvPr id="438" name="Google Shape;438;p22"/>
            <p:cNvSpPr/>
            <p:nvPr/>
          </p:nvSpPr>
          <p:spPr>
            <a:xfrm>
              <a:off x="0" y="2641611"/>
              <a:ext cx="10414000" cy="18522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txBox="1"/>
            <p:nvPr/>
          </p:nvSpPr>
          <p:spPr>
            <a:xfrm>
              <a:off x="0" y="2641611"/>
              <a:ext cx="10414000" cy="1852200"/>
            </a:xfrm>
            <a:prstGeom prst="rect">
              <a:avLst/>
            </a:prstGeom>
            <a:noFill/>
            <a:ln>
              <a:noFill/>
            </a:ln>
          </p:spPr>
          <p:txBody>
            <a:bodyPr anchorCtr="0" anchor="t" bIns="113775" lIns="808225" spcFirstLastPara="1" rIns="808225" wrap="square" tIns="583175">
              <a:noAutofit/>
            </a:bodyPr>
            <a:lstStyle/>
            <a:p>
              <a:pPr indent="-171450" lvl="1" marL="171450" marR="0" rtl="0" algn="just">
                <a:lnSpc>
                  <a:spcPct val="90000"/>
                </a:lnSpc>
                <a:spcBef>
                  <a:spcPts val="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Cubre el importe de los gastos extras necesarios, efectivamente realizados y debidamente comprobados en que incurra el Tomador y/o Asegurado con el fin de continuar con las operaciones normales de la empresa asegurada, en caso de suceder un siniestro que dañe o destruya la propiedad asegurada, como consecuencia de la realización de los riesgos que ampara esta póliza hasta por el período y la suma que se indican en las Condiciones Particulares de la misma.</a:t>
              </a:r>
              <a:endParaRPr b="0" i="0" sz="1600" u="none" cap="none" strike="noStrike">
                <a:solidFill>
                  <a:schemeClr val="dk1"/>
                </a:solidFill>
                <a:latin typeface="Calibri"/>
                <a:ea typeface="Calibri"/>
                <a:cs typeface="Calibri"/>
                <a:sym typeface="Calibri"/>
              </a:endParaRPr>
            </a:p>
          </p:txBody>
        </p:sp>
        <p:sp>
          <p:nvSpPr>
            <p:cNvPr id="440" name="Google Shape;440;p22"/>
            <p:cNvSpPr/>
            <p:nvPr/>
          </p:nvSpPr>
          <p:spPr>
            <a:xfrm>
              <a:off x="520700" y="2323154"/>
              <a:ext cx="7289800" cy="82656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txBox="1"/>
            <p:nvPr/>
          </p:nvSpPr>
          <p:spPr>
            <a:xfrm>
              <a:off x="561049" y="2363503"/>
              <a:ext cx="7209102" cy="745862"/>
            </a:xfrm>
            <a:prstGeom prst="rect">
              <a:avLst/>
            </a:prstGeom>
            <a:noFill/>
            <a:ln>
              <a:noFill/>
            </a:ln>
          </p:spPr>
          <p:txBody>
            <a:bodyPr anchorCtr="0" anchor="ctr" bIns="0" lIns="275525" spcFirstLastPara="1" rIns="275525"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“D”  -  Gastos Extras</a:t>
              </a:r>
              <a:endParaRPr sz="1600">
                <a:solidFill>
                  <a:schemeClr val="lt1"/>
                </a:solidFill>
                <a:latin typeface="Calibri"/>
                <a:ea typeface="Calibri"/>
                <a:cs typeface="Calibri"/>
                <a:sym typeface="Calibri"/>
              </a:endParaRPr>
            </a:p>
          </p:txBody>
        </p:sp>
      </p:grpSp>
      <p:sp>
        <p:nvSpPr>
          <p:cNvPr id="442" name="Google Shape;442;p22"/>
          <p:cNvSpPr txBox="1"/>
          <p:nvPr>
            <p:ph type="title"/>
          </p:nvPr>
        </p:nvSpPr>
        <p:spPr>
          <a:xfrm>
            <a:off x="609600" y="-30162"/>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AD3D"/>
              </a:buClr>
              <a:buSzPts val="2800"/>
              <a:buFont typeface="Open Sans"/>
              <a:buNone/>
            </a:pPr>
            <a:r>
              <a:rPr b="1" lang="es-CR" sz="2800">
                <a:solidFill>
                  <a:srgbClr val="F4AD3D"/>
                </a:solidFill>
                <a:latin typeface="Open Sans"/>
                <a:ea typeface="Open Sans"/>
                <a:cs typeface="Open Sans"/>
                <a:sym typeface="Open Sans"/>
              </a:rPr>
              <a:t>COBERTURAS TODO RIESGO </a:t>
            </a:r>
            <a:endParaRPr b="1" sz="2800">
              <a:solidFill>
                <a:srgbClr val="F4AD3D"/>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2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48" name="Google Shape;448;p2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 name="Google Shape;449;p2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50" name="Google Shape;450;p2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51" name="Google Shape;451;p2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grpSp>
        <p:nvGrpSpPr>
          <p:cNvPr id="452" name="Google Shape;452;p23"/>
          <p:cNvGrpSpPr/>
          <p:nvPr/>
        </p:nvGrpSpPr>
        <p:grpSpPr>
          <a:xfrm>
            <a:off x="914400" y="2695308"/>
            <a:ext cx="9448751" cy="1772185"/>
            <a:chOff x="0" y="1658669"/>
            <a:chExt cx="9448751" cy="1772185"/>
          </a:xfrm>
        </p:grpSpPr>
        <p:sp>
          <p:nvSpPr>
            <p:cNvPr id="453" name="Google Shape;453;p23"/>
            <p:cNvSpPr/>
            <p:nvPr/>
          </p:nvSpPr>
          <p:spPr>
            <a:xfrm>
              <a:off x="0" y="1924349"/>
              <a:ext cx="9448751" cy="1506505"/>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3"/>
            <p:cNvSpPr txBox="1"/>
            <p:nvPr/>
          </p:nvSpPr>
          <p:spPr>
            <a:xfrm>
              <a:off x="0" y="1924349"/>
              <a:ext cx="9448751" cy="1506505"/>
            </a:xfrm>
            <a:prstGeom prst="rect">
              <a:avLst/>
            </a:prstGeom>
            <a:noFill/>
            <a:ln>
              <a:noFill/>
            </a:ln>
          </p:spPr>
          <p:txBody>
            <a:bodyPr anchorCtr="0" anchor="t" bIns="113775" lIns="804275" spcFirstLastPara="1" rIns="804275" wrap="square" tIns="333225">
              <a:noAutofit/>
            </a:bodyPr>
            <a:lstStyle/>
            <a:p>
              <a:pPr indent="-171450" lvl="1" marL="171450" marR="0" rtl="0" algn="just">
                <a:lnSpc>
                  <a:spcPct val="90000"/>
                </a:lnSpc>
                <a:spcBef>
                  <a:spcPts val="0"/>
                </a:spcBef>
                <a:spcAft>
                  <a:spcPts val="0"/>
                </a:spcAft>
                <a:buClr>
                  <a:schemeClr val="dk1"/>
                </a:buClr>
                <a:buSzPts val="1600"/>
                <a:buFont typeface="Calibri"/>
                <a:buChar char="•"/>
              </a:pPr>
              <a:r>
                <a:rPr b="0" i="0" lang="es-CR" sz="1600" u="none" cap="none" strike="noStrike">
                  <a:solidFill>
                    <a:schemeClr val="dk1"/>
                  </a:solidFill>
                  <a:latin typeface="Calibri"/>
                  <a:ea typeface="Calibri"/>
                  <a:cs typeface="Calibri"/>
                  <a:sym typeface="Calibri"/>
                </a:rPr>
                <a:t>Cubre la pérdida real pecuniaria que sufra el Tomador y/o Asegurado por las rentas que dejare de percibir respecto del edificio, a consecuencia de la realización de los riesgos que ampara esta póliza hasta por el período y la suma que se indican en las Condiciones Particulares de la misma, sin exceder en cada mes de una doceava parte del importe anual de las rentas que generen dichos edificios.</a:t>
              </a:r>
              <a:endParaRPr b="0" i="0" sz="1600" u="none" cap="none" strike="noStrike">
                <a:solidFill>
                  <a:schemeClr val="dk1"/>
                </a:solidFill>
                <a:latin typeface="Calibri"/>
                <a:ea typeface="Calibri"/>
                <a:cs typeface="Calibri"/>
                <a:sym typeface="Calibri"/>
              </a:endParaRPr>
            </a:p>
          </p:txBody>
        </p:sp>
        <p:sp>
          <p:nvSpPr>
            <p:cNvPr id="455" name="Google Shape;455;p23"/>
            <p:cNvSpPr/>
            <p:nvPr/>
          </p:nvSpPr>
          <p:spPr>
            <a:xfrm>
              <a:off x="518160" y="1658669"/>
              <a:ext cx="7254240" cy="53136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3"/>
            <p:cNvSpPr txBox="1"/>
            <p:nvPr/>
          </p:nvSpPr>
          <p:spPr>
            <a:xfrm>
              <a:off x="544099" y="1684608"/>
              <a:ext cx="7202362" cy="479482"/>
            </a:xfrm>
            <a:prstGeom prst="rect">
              <a:avLst/>
            </a:prstGeom>
            <a:noFill/>
            <a:ln>
              <a:noFill/>
            </a:ln>
          </p:spPr>
          <p:txBody>
            <a:bodyPr anchorCtr="0" anchor="ctr" bIns="0" lIns="274175" spcFirstLastPara="1" rIns="274175"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“E”  -  Pérdida de Rentas por Contrato de Arrendamiento.</a:t>
              </a:r>
              <a:endParaRPr/>
            </a:p>
          </p:txBody>
        </p:sp>
      </p:grpSp>
      <p:sp>
        <p:nvSpPr>
          <p:cNvPr id="457" name="Google Shape;457;p23"/>
          <p:cNvSpPr txBox="1"/>
          <p:nvPr>
            <p:ph type="title"/>
          </p:nvPr>
        </p:nvSpPr>
        <p:spPr>
          <a:xfrm>
            <a:off x="508000" y="101600"/>
            <a:ext cx="10972800" cy="9350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AD3D"/>
              </a:buClr>
              <a:buSzPts val="2800"/>
              <a:buFont typeface="Open Sans"/>
              <a:buNone/>
            </a:pPr>
            <a:r>
              <a:rPr b="1" lang="es-CR" sz="2800">
                <a:solidFill>
                  <a:srgbClr val="F4AD3D"/>
                </a:solidFill>
                <a:latin typeface="Open Sans"/>
                <a:ea typeface="Open Sans"/>
                <a:cs typeface="Open Sans"/>
                <a:sym typeface="Open Sans"/>
              </a:rPr>
              <a:t>COBERTURAS TODO RIESGO </a:t>
            </a:r>
            <a:endParaRPr b="1" sz="2800">
              <a:solidFill>
                <a:srgbClr val="F4AD3D"/>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63" name="Google Shape;463;p2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 name="Google Shape;464;p2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65" name="Google Shape;465;p2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66" name="Google Shape;466;p2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67" name="Google Shape;467;p24"/>
          <p:cNvSpPr txBox="1"/>
          <p:nvPr/>
        </p:nvSpPr>
        <p:spPr>
          <a:xfrm>
            <a:off x="268941" y="1731982"/>
            <a:ext cx="11510683"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A: Riesgos No Catastróficos </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B: Riesgos Catastróficos</a:t>
            </a:r>
            <a:endParaRPr/>
          </a:p>
          <a:p>
            <a:pPr indent="0" lvl="0" marL="0" marR="0" rtl="0" algn="just">
              <a:spcBef>
                <a:spcPts val="0"/>
              </a:spcBef>
              <a:spcAft>
                <a:spcPts val="0"/>
              </a:spcAft>
              <a:buNone/>
            </a:pPr>
            <a:r>
              <a:t/>
            </a:r>
            <a:endParaRPr b="1" sz="1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a:pPr>
            <a:r>
              <a:rPr lang="es-CR" sz="1800">
                <a:solidFill>
                  <a:schemeClr val="lt1"/>
                </a:solidFill>
                <a:latin typeface="Calibri"/>
                <a:ea typeface="Calibri"/>
                <a:cs typeface="Calibri"/>
                <a:sym typeface="Calibri"/>
              </a:rPr>
              <a:t>Para riesgos no Catastróficos: Incendio no aplica deducible, Demás riesgos aplica US$3.000,00 fijos por evento.</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CR" sz="1800">
                <a:solidFill>
                  <a:schemeClr val="lt1"/>
                </a:solidFill>
                <a:latin typeface="Calibri"/>
                <a:ea typeface="Calibri"/>
                <a:cs typeface="Calibri"/>
                <a:sym typeface="Calibri"/>
              </a:rPr>
              <a:t>2. Para riesgos Catastróficos: 5% de la pérdida con un mínimo de US$5.000,00 por evento.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p:txBody>
      </p:sp>
      <p:sp>
        <p:nvSpPr>
          <p:cNvPr id="468" name="Google Shape;468;p24"/>
          <p:cNvSpPr txBox="1"/>
          <p:nvPr/>
        </p:nvSpPr>
        <p:spPr>
          <a:xfrm>
            <a:off x="699247" y="441064"/>
            <a:ext cx="70355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DEDUCIBLES TODO RIESGO</a:t>
            </a:r>
            <a:endParaRPr b="1" sz="2800">
              <a:solidFill>
                <a:srgbClr val="F4AD3D"/>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25"/>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74" name="Google Shape;474;p25"/>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5" name="Google Shape;475;p25"/>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76" name="Google Shape;476;p25"/>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77" name="Google Shape;477;p25"/>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78" name="Google Shape;478;p25"/>
          <p:cNvSpPr txBox="1"/>
          <p:nvPr/>
        </p:nvSpPr>
        <p:spPr>
          <a:xfrm>
            <a:off x="268941" y="1936378"/>
            <a:ext cx="11510683" cy="258532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C: Pérdida de beneficios</a:t>
            </a:r>
            <a:endParaRPr/>
          </a:p>
          <a:p>
            <a:pPr indent="0" lvl="0" marL="0" marR="0" rtl="0" algn="just">
              <a:spcBef>
                <a:spcPts val="0"/>
              </a:spcBef>
              <a:spcAft>
                <a:spcPts val="0"/>
              </a:spcAft>
              <a:buNone/>
            </a:pPr>
            <a:r>
              <a:rPr b="1" lang="es-CR" sz="1800">
                <a:solidFill>
                  <a:schemeClr val="lt1"/>
                </a:solidFill>
                <a:latin typeface="Calibri"/>
                <a:ea typeface="Calibri"/>
                <a:cs typeface="Calibri"/>
                <a:sym typeface="Calibri"/>
              </a:rPr>
              <a:t>Mínimo 5 días de paralización, Máximo 15 días de paralización </a:t>
            </a:r>
            <a:endParaRPr b="1"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D: Gastos extra</a:t>
            </a:r>
            <a:endParaRPr/>
          </a:p>
          <a:p>
            <a:pPr indent="0" lvl="0" marL="0" marR="0" rtl="0" algn="just">
              <a:spcBef>
                <a:spcPts val="0"/>
              </a:spcBef>
              <a:spcAft>
                <a:spcPts val="0"/>
              </a:spcAft>
              <a:buNone/>
            </a:pPr>
            <a:r>
              <a:rPr b="1" lang="es-CR" sz="1800">
                <a:solidFill>
                  <a:schemeClr val="lt1"/>
                </a:solidFill>
                <a:latin typeface="Calibri"/>
                <a:ea typeface="Calibri"/>
                <a:cs typeface="Calibri"/>
                <a:sym typeface="Calibri"/>
              </a:rPr>
              <a:t>Mínimo 5 días, Máximo 15 días. </a:t>
            </a:r>
            <a:endParaRPr b="1"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“E”  -  Pérdida de Rentas por Contrato de Arrendamiento.</a:t>
            </a:r>
            <a:endParaRPr/>
          </a:p>
          <a:p>
            <a:pPr indent="0" lvl="0" marL="0" marR="0" rtl="0" algn="just">
              <a:spcBef>
                <a:spcPts val="0"/>
              </a:spcBef>
              <a:spcAft>
                <a:spcPts val="0"/>
              </a:spcAft>
              <a:buNone/>
            </a:pPr>
            <a:r>
              <a:rPr b="1" lang="es-CR" sz="1800">
                <a:solidFill>
                  <a:schemeClr val="lt1"/>
                </a:solidFill>
                <a:latin typeface="Calibri"/>
                <a:ea typeface="Calibri"/>
                <a:cs typeface="Calibri"/>
                <a:sym typeface="Calibri"/>
              </a:rPr>
              <a:t>Mínimo 5 días, Máximo 15 días. </a:t>
            </a:r>
            <a:endParaRPr b="1" sz="1800">
              <a:solidFill>
                <a:schemeClr val="lt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p:txBody>
      </p:sp>
      <p:sp>
        <p:nvSpPr>
          <p:cNvPr id="479" name="Google Shape;479;p25"/>
          <p:cNvSpPr txBox="1"/>
          <p:nvPr/>
        </p:nvSpPr>
        <p:spPr>
          <a:xfrm>
            <a:off x="699247" y="441064"/>
            <a:ext cx="70355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DEDUCIBLES TODO RIESGO</a:t>
            </a:r>
            <a:endParaRPr b="1" sz="2800">
              <a:solidFill>
                <a:srgbClr val="F4AD3D"/>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2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85" name="Google Shape;485;p2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6" name="Google Shape;486;p2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87" name="Google Shape;487;p2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88" name="Google Shape;488;p2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89" name="Google Shape;489;p26"/>
          <p:cNvSpPr txBox="1"/>
          <p:nvPr>
            <p:ph idx="1" type="body"/>
          </p:nvPr>
        </p:nvSpPr>
        <p:spPr>
          <a:xfrm>
            <a:off x="838199" y="1118796"/>
            <a:ext cx="9908689" cy="505816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Clr>
                <a:schemeClr val="dk1"/>
              </a:buClr>
              <a:buSzPct val="100000"/>
              <a:buNone/>
            </a:pPr>
            <a:r>
              <a:t/>
            </a:r>
            <a:endParaRPr sz="2200"/>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Guerras, invasiones, actos de enemigos extranjeros, hostilidades (antes o después de una declaración de guerra), guerras civiles, rebeliones, insurrecciones, revoluciones, ley marcial, poder militar usurpado, confiscación, requisa, nacionalización o destrucción ordenadas por el gobierno o por la autoridad.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Reacción nuclear, irradiación nuclear o contaminación radiactiva por combustibles nucleares o desechos radiactivos, debidos a su propia combustión.</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Polución o contaminación, a no ser que sean producidas por incendio, rayo, explosión, choque de aviones o de otro tipo de aeronaves o los objetos que caen de ellos.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Las pérdidas causadas por el Tomador y/o Asegurado o sus representantes con la finalidad de obtener su propio beneficio.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Se excluye el riesgo de transporte.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Se excluye Robo. A menos que se obtenga el sublímite correspondiente.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Cierre total o parcial del servicio, falta de ocupación o suspensión de las actividades por un período mayor de un mes, de las edificaciones aseguradas o que contengan los bienes Asegurados.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Defectos existentes al inicio del seguro, de los cuales tenga conocimiento el Tomador y/o Asegurado, sus representantes o personas responsables de la dirección técnica. </a:t>
            </a:r>
            <a:endParaRPr sz="2200">
              <a:solidFill>
                <a:schemeClr val="lt1"/>
              </a:solidFill>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Errores y omisiones en el diseño, planos o especificaciones, errores en procesamiento o manufactura de los productos del Tomador y/o Asegurado, defectos de mano de obra y el costo de reponer o rectificar materiales defectuosos o impropios.</a:t>
            </a:r>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Daños o fallas eléctricas, trastornos a aparatos eléctricos, sus accesorios o alambrado causados por energía eléctrica artificialmente generada. </a:t>
            </a:r>
            <a:endParaRPr/>
          </a:p>
          <a:p>
            <a:pPr indent="-228600" lvl="0" marL="228600" rtl="0" algn="just">
              <a:lnSpc>
                <a:spcPct val="90000"/>
              </a:lnSpc>
              <a:spcBef>
                <a:spcPts val="1000"/>
              </a:spcBef>
              <a:spcAft>
                <a:spcPts val="0"/>
              </a:spcAft>
              <a:buClr>
                <a:schemeClr val="lt1"/>
              </a:buClr>
              <a:buSzPct val="100000"/>
              <a:buChar char="•"/>
            </a:pPr>
            <a:r>
              <a:rPr lang="es-CR" sz="2200">
                <a:solidFill>
                  <a:schemeClr val="lt1"/>
                </a:solidFill>
              </a:rPr>
              <a:t>El costo normal de mantenimiento o el costo normal de conservación.</a:t>
            </a:r>
            <a:endParaRPr sz="2200">
              <a:solidFill>
                <a:schemeClr val="lt1"/>
              </a:solidFill>
            </a:endParaRPr>
          </a:p>
          <a:p>
            <a:pPr indent="-157480" lvl="0" marL="228600" rtl="0" algn="l">
              <a:lnSpc>
                <a:spcPct val="90000"/>
              </a:lnSpc>
              <a:spcBef>
                <a:spcPts val="1000"/>
              </a:spcBef>
              <a:spcAft>
                <a:spcPts val="0"/>
              </a:spcAft>
              <a:buClr>
                <a:schemeClr val="dk1"/>
              </a:buClr>
              <a:buSzPct val="100000"/>
              <a:buNone/>
            </a:pPr>
            <a:r>
              <a:t/>
            </a:r>
            <a:endParaRPr sz="1600"/>
          </a:p>
          <a:p>
            <a:pPr indent="-157480" lvl="0" marL="228600" rtl="0" algn="l">
              <a:lnSpc>
                <a:spcPct val="90000"/>
              </a:lnSpc>
              <a:spcBef>
                <a:spcPts val="1000"/>
              </a:spcBef>
              <a:spcAft>
                <a:spcPts val="0"/>
              </a:spcAft>
              <a:buClr>
                <a:schemeClr val="dk1"/>
              </a:buClr>
              <a:buSzPct val="100000"/>
              <a:buNone/>
            </a:pPr>
            <a:r>
              <a:t/>
            </a:r>
            <a:endParaRPr sz="1600"/>
          </a:p>
          <a:p>
            <a:pPr indent="-139700" lvl="0" marL="22860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a:p>
        </p:txBody>
      </p:sp>
      <p:sp>
        <p:nvSpPr>
          <p:cNvPr id="490" name="Google Shape;490;p26"/>
          <p:cNvSpPr txBox="1"/>
          <p:nvPr>
            <p:ph type="title"/>
          </p:nvPr>
        </p:nvSpPr>
        <p:spPr>
          <a:xfrm>
            <a:off x="838200" y="86062"/>
            <a:ext cx="10515600" cy="9897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AD3D"/>
              </a:buClr>
              <a:buSzPts val="2800"/>
              <a:buFont typeface="Open Sans"/>
              <a:buNone/>
            </a:pPr>
            <a:r>
              <a:rPr b="1" lang="es-CR" sz="2800">
                <a:solidFill>
                  <a:srgbClr val="F4AD3D"/>
                </a:solidFill>
                <a:latin typeface="Open Sans"/>
                <a:ea typeface="Open Sans"/>
                <a:cs typeface="Open Sans"/>
                <a:sym typeface="Open Sans"/>
              </a:rPr>
              <a:t>Exclusiones:</a:t>
            </a:r>
            <a:endParaRPr b="1" sz="2800">
              <a:solidFill>
                <a:srgbClr val="F4AD3D"/>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2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96" name="Google Shape;496;p27"/>
          <p:cNvSpPr/>
          <p:nvPr/>
        </p:nvSpPr>
        <p:spPr>
          <a:xfrm>
            <a:off x="0"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7" name="Google Shape;497;p2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98" name="Google Shape;498;p2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99" name="Google Shape;499;p2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grpSp>
        <p:nvGrpSpPr>
          <p:cNvPr id="500" name="Google Shape;500;p27"/>
          <p:cNvGrpSpPr/>
          <p:nvPr/>
        </p:nvGrpSpPr>
        <p:grpSpPr>
          <a:xfrm>
            <a:off x="2005504" y="1980682"/>
            <a:ext cx="8769510" cy="4240378"/>
            <a:chOff x="0" y="26379"/>
            <a:chExt cx="8769510" cy="4240378"/>
          </a:xfrm>
        </p:grpSpPr>
        <p:sp>
          <p:nvSpPr>
            <p:cNvPr id="501" name="Google Shape;501;p27"/>
            <p:cNvSpPr/>
            <p:nvPr/>
          </p:nvSpPr>
          <p:spPr>
            <a:xfrm>
              <a:off x="0" y="26379"/>
              <a:ext cx="4224265" cy="2023837"/>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txBox="1"/>
            <p:nvPr/>
          </p:nvSpPr>
          <p:spPr>
            <a:xfrm>
              <a:off x="0" y="26379"/>
              <a:ext cx="4224265" cy="2023837"/>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b="1" lang="es-CR" sz="1800">
                  <a:solidFill>
                    <a:schemeClr val="lt1"/>
                  </a:solidFill>
                  <a:latin typeface="Calibri"/>
                  <a:ea typeface="Calibri"/>
                  <a:cs typeface="Calibri"/>
                  <a:sym typeface="Calibri"/>
                </a:rPr>
                <a:t>Los sublímites funcionan como una ampliación a las coberturas básicas y coberturas adicionales a las que correspondan</a:t>
              </a:r>
              <a:endParaRPr b="1" sz="1800">
                <a:solidFill>
                  <a:schemeClr val="lt1"/>
                </a:solidFill>
                <a:latin typeface="Calibri"/>
                <a:ea typeface="Calibri"/>
                <a:cs typeface="Calibri"/>
                <a:sym typeface="Calibri"/>
              </a:endParaRPr>
            </a:p>
          </p:txBody>
        </p:sp>
        <p:sp>
          <p:nvSpPr>
            <p:cNvPr id="503" name="Google Shape;503;p27"/>
            <p:cNvSpPr/>
            <p:nvPr/>
          </p:nvSpPr>
          <p:spPr>
            <a:xfrm>
              <a:off x="4964156" y="28927"/>
              <a:ext cx="3805354" cy="195101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txBox="1"/>
            <p:nvPr/>
          </p:nvSpPr>
          <p:spPr>
            <a:xfrm>
              <a:off x="4964156" y="28927"/>
              <a:ext cx="3805354" cy="1951016"/>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lt1"/>
                </a:buClr>
                <a:buSzPts val="1800"/>
                <a:buFont typeface="Calibri"/>
                <a:buNone/>
              </a:pPr>
              <a:r>
                <a:rPr b="1" lang="es-CR" sz="1800">
                  <a:solidFill>
                    <a:schemeClr val="lt1"/>
                  </a:solidFill>
                  <a:latin typeface="Calibri"/>
                  <a:ea typeface="Calibri"/>
                  <a:cs typeface="Calibri"/>
                  <a:sym typeface="Calibri"/>
                </a:rPr>
                <a:t>Aplican sin cargo de prima adicional.</a:t>
              </a:r>
              <a:endParaRPr/>
            </a:p>
            <a:p>
              <a:pPr indent="0" lvl="0" marL="0" marR="0" rtl="0" algn="ctr">
                <a:lnSpc>
                  <a:spcPct val="9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505" name="Google Shape;505;p27"/>
            <p:cNvSpPr/>
            <p:nvPr/>
          </p:nvSpPr>
          <p:spPr>
            <a:xfrm>
              <a:off x="0" y="2353431"/>
              <a:ext cx="4105740" cy="1841067"/>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txBox="1"/>
            <p:nvPr/>
          </p:nvSpPr>
          <p:spPr>
            <a:xfrm>
              <a:off x="0" y="2353431"/>
              <a:ext cx="4105740" cy="1841067"/>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b="1" lang="es-CR" sz="1800">
                  <a:solidFill>
                    <a:schemeClr val="lt1"/>
                  </a:solidFill>
                  <a:latin typeface="Calibri"/>
                  <a:ea typeface="Calibri"/>
                  <a:cs typeface="Calibri"/>
                  <a:sym typeface="Calibri"/>
                </a:rPr>
                <a:t>Sus montos máximos (suma asegurada) a indemnizar, no aumentarán las sumas aseguradas.</a:t>
              </a:r>
              <a:endParaRPr sz="1600">
                <a:solidFill>
                  <a:schemeClr val="lt1"/>
                </a:solidFill>
                <a:latin typeface="Calibri"/>
                <a:ea typeface="Calibri"/>
                <a:cs typeface="Calibri"/>
                <a:sym typeface="Calibri"/>
              </a:endParaRPr>
            </a:p>
          </p:txBody>
        </p:sp>
        <p:sp>
          <p:nvSpPr>
            <p:cNvPr id="507" name="Google Shape;507;p27"/>
            <p:cNvSpPr/>
            <p:nvPr/>
          </p:nvSpPr>
          <p:spPr>
            <a:xfrm>
              <a:off x="5001041" y="2370944"/>
              <a:ext cx="3611256" cy="1895813"/>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txBox="1"/>
            <p:nvPr/>
          </p:nvSpPr>
          <p:spPr>
            <a:xfrm>
              <a:off x="5001041" y="2370944"/>
              <a:ext cx="3611256" cy="1895813"/>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b="1" lang="es-CR" sz="1800">
                  <a:solidFill>
                    <a:schemeClr val="lt1"/>
                  </a:solidFill>
                  <a:latin typeface="Calibri"/>
                  <a:ea typeface="Calibri"/>
                  <a:cs typeface="Calibri"/>
                  <a:sym typeface="Calibri"/>
                </a:rPr>
                <a:t>En caso de no tener un deducible especifico, aplica el de la cobertura con causa próxima (Catastrófico o No Catastrófico) de lo contrario se asigna el deducible especifico.</a:t>
              </a:r>
              <a:endParaRPr b="1" sz="1800">
                <a:solidFill>
                  <a:schemeClr val="lt1"/>
                </a:solidFill>
                <a:latin typeface="Calibri"/>
                <a:ea typeface="Calibri"/>
                <a:cs typeface="Calibri"/>
                <a:sym typeface="Calibri"/>
              </a:endParaRPr>
            </a:p>
          </p:txBody>
        </p:sp>
      </p:grpSp>
      <p:sp>
        <p:nvSpPr>
          <p:cNvPr id="509" name="Google Shape;509;p27"/>
          <p:cNvSpPr txBox="1"/>
          <p:nvPr/>
        </p:nvSpPr>
        <p:spPr>
          <a:xfrm>
            <a:off x="698643" y="452063"/>
            <a:ext cx="81063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SUBLIMITES:</a:t>
            </a:r>
            <a:endParaRPr b="1" sz="2800">
              <a:solidFill>
                <a:srgbClr val="F4AD3D"/>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2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515" name="Google Shape;515;p28"/>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6" name="Google Shape;516;p28"/>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17" name="Google Shape;517;p28"/>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18" name="Google Shape;518;p28"/>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19" name="Google Shape;519;p28"/>
          <p:cNvSpPr txBox="1"/>
          <p:nvPr/>
        </p:nvSpPr>
        <p:spPr>
          <a:xfrm>
            <a:off x="606175" y="1890445"/>
            <a:ext cx="10527990"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R" sz="1800">
                <a:solidFill>
                  <a:schemeClr val="lt1"/>
                </a:solidFill>
                <a:latin typeface="Calibri"/>
                <a:ea typeface="Calibri"/>
                <a:cs typeface="Calibri"/>
                <a:sym typeface="Calibri"/>
              </a:rPr>
              <a:t>Riesgos asegurables:</a:t>
            </a:r>
            <a:endParaRPr/>
          </a:p>
          <a:p>
            <a:pPr indent="0" lvl="0" marL="0" marR="0" rtl="0" algn="just">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Condominios.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Torres de oficinas.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Centros comerciales.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Bodegas.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Industrias.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8"/>
          <p:cNvSpPr txBox="1"/>
          <p:nvPr/>
        </p:nvSpPr>
        <p:spPr>
          <a:xfrm>
            <a:off x="698643" y="452063"/>
            <a:ext cx="81063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RIESGOS ASEGURABLES</a:t>
            </a:r>
            <a:endParaRPr b="1" sz="2800">
              <a:solidFill>
                <a:srgbClr val="F4AD3D"/>
              </a:solidFill>
              <a:latin typeface="Open Sans"/>
              <a:ea typeface="Open Sans"/>
              <a:cs typeface="Open Sans"/>
              <a:sym typeface="Open Sans"/>
            </a:endParaRPr>
          </a:p>
        </p:txBody>
      </p:sp>
      <p:pic>
        <p:nvPicPr>
          <p:cNvPr id="521" name="Google Shape;521;p28"/>
          <p:cNvPicPr preferRelativeResize="0"/>
          <p:nvPr/>
        </p:nvPicPr>
        <p:blipFill rotWithShape="1">
          <a:blip r:embed="rId5">
            <a:alphaModFix/>
          </a:blip>
          <a:srcRect b="0" l="0" r="0" t="0"/>
          <a:stretch/>
        </p:blipFill>
        <p:spPr>
          <a:xfrm>
            <a:off x="3667874" y="1958601"/>
            <a:ext cx="8047931" cy="34347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2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527" name="Google Shape;527;p29"/>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8" name="Google Shape;528;p2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29" name="Google Shape;529;p2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30" name="Google Shape;530;p2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31" name="Google Shape;531;p29"/>
          <p:cNvSpPr/>
          <p:nvPr/>
        </p:nvSpPr>
        <p:spPr>
          <a:xfrm>
            <a:off x="593186" y="310067"/>
            <a:ext cx="790638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COLOCACIONES – REASEGURADORES</a:t>
            </a:r>
            <a:endParaRPr/>
          </a:p>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Calificación A+</a:t>
            </a:r>
            <a:endParaRPr b="1" sz="2800">
              <a:solidFill>
                <a:srgbClr val="F4AD3D"/>
              </a:solidFill>
              <a:latin typeface="Open Sans"/>
              <a:ea typeface="Open Sans"/>
              <a:cs typeface="Open Sans"/>
              <a:sym typeface="Open Sans"/>
            </a:endParaRPr>
          </a:p>
        </p:txBody>
      </p:sp>
      <p:graphicFrame>
        <p:nvGraphicFramePr>
          <p:cNvPr id="532" name="Google Shape;532;p29"/>
          <p:cNvGraphicFramePr/>
          <p:nvPr/>
        </p:nvGraphicFramePr>
        <p:xfrm>
          <a:off x="482325" y="1497016"/>
          <a:ext cx="3000000" cy="3000000"/>
        </p:xfrm>
        <a:graphic>
          <a:graphicData uri="http://schemas.openxmlformats.org/drawingml/2006/table">
            <a:tbl>
              <a:tblPr>
                <a:noFill/>
                <a:tableStyleId>{CD5CFD53-1484-4135-814C-FDFC22B7A62F}</a:tableStyleId>
              </a:tblPr>
              <a:tblGrid>
                <a:gridCol w="3670300"/>
              </a:tblGrid>
              <a:tr h="218200">
                <a:tc>
                  <a:txBody>
                    <a:bodyPr/>
                    <a:lstStyle/>
                    <a:p>
                      <a:pPr indent="0" lvl="0" marL="0" marR="0" rtl="0" algn="l">
                        <a:spcBef>
                          <a:spcPts val="0"/>
                        </a:spcBef>
                        <a:spcAft>
                          <a:spcPts val="0"/>
                        </a:spcAft>
                        <a:buNone/>
                      </a:pPr>
                      <a:r>
                        <a:rPr b="1" i="0" lang="es-CR" sz="1600" u="none" cap="none" strike="noStrike">
                          <a:solidFill>
                            <a:schemeClr val="lt1"/>
                          </a:solidFill>
                          <a:latin typeface="Calibri"/>
                          <a:ea typeface="Calibri"/>
                          <a:cs typeface="Calibri"/>
                          <a:sym typeface="Calibri"/>
                        </a:rPr>
                        <a:t>REASEGURADORES EN DIRECTO: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MAPFRE RE</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REASEGURADORA PATRIA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TRANSATLANTIC</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CHAUCER</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HANNOVER</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CHUBB (PANAMÁ)</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8975">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CHUBB (MIAMI)</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CATLIN</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INS DE COSTA RICA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CÍA INTERNACIONAL DE SEGUROS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TALBOT</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BRIT</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l">
                        <a:spcBef>
                          <a:spcPts val="0"/>
                        </a:spcBef>
                        <a:spcAft>
                          <a:spcPts val="0"/>
                        </a:spcAft>
                        <a:buNone/>
                      </a:pPr>
                      <a:r>
                        <a:rPr b="1" i="0" lang="es-CR" sz="1600" u="none" cap="none" strike="noStrike">
                          <a:solidFill>
                            <a:schemeClr val="lt1"/>
                          </a:solidFill>
                          <a:latin typeface="Calibri"/>
                          <a:ea typeface="Calibri"/>
                          <a:cs typeface="Calibri"/>
                          <a:sym typeface="Calibri"/>
                        </a:rPr>
                        <a:t>CORREDORES DE REASEGURO: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AON BENFIELD</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COOPER GAY</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GUY CARPENTER</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800">
                <a:tc>
                  <a:txBody>
                    <a:bodyPr/>
                    <a:lstStyle/>
                    <a:p>
                      <a:pPr indent="0" lvl="0" marL="0" marR="0" rtl="0" algn="ctr">
                        <a:spcBef>
                          <a:spcPts val="0"/>
                        </a:spcBef>
                        <a:spcAft>
                          <a:spcPts val="0"/>
                        </a:spcAft>
                        <a:buNone/>
                      </a:pPr>
                      <a:r>
                        <a:rPr b="0" i="0" lang="es-CR" sz="1600" u="none" cap="none" strike="noStrike">
                          <a:solidFill>
                            <a:schemeClr val="lt1"/>
                          </a:solidFill>
                          <a:latin typeface="Calibri"/>
                          <a:ea typeface="Calibri"/>
                          <a:cs typeface="Calibri"/>
                          <a:sym typeface="Calibri"/>
                        </a:rPr>
                        <a:t>AIR DE CENTROAMERICA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533" name="Google Shape;533;p29"/>
          <p:cNvPicPr preferRelativeResize="0"/>
          <p:nvPr/>
        </p:nvPicPr>
        <p:blipFill rotWithShape="1">
          <a:blip r:embed="rId5">
            <a:alphaModFix/>
          </a:blip>
          <a:srcRect b="0" l="0" r="0" t="0"/>
          <a:stretch/>
        </p:blipFill>
        <p:spPr>
          <a:xfrm>
            <a:off x="6252754" y="2317356"/>
            <a:ext cx="3826329" cy="3779666"/>
          </a:xfrm>
          <a:prstGeom prst="rect">
            <a:avLst/>
          </a:prstGeom>
          <a:noFill/>
          <a:ln>
            <a:noFill/>
          </a:ln>
        </p:spPr>
      </p:pic>
      <p:sp>
        <p:nvSpPr>
          <p:cNvPr id="534" name="Google Shape;534;p29"/>
          <p:cNvSpPr txBox="1"/>
          <p:nvPr/>
        </p:nvSpPr>
        <p:spPr>
          <a:xfrm>
            <a:off x="5260489" y="1340179"/>
            <a:ext cx="577685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800">
                <a:solidFill>
                  <a:schemeClr val="lt1"/>
                </a:solidFill>
                <a:latin typeface="Calibri"/>
                <a:ea typeface="Calibri"/>
                <a:cs typeface="Calibri"/>
                <a:sym typeface="Calibri"/>
              </a:rPr>
              <a:t>Incendio y Líneas Aliadas</a:t>
            </a:r>
            <a:endParaRPr b="1" sz="2800">
              <a:solidFill>
                <a:schemeClr val="lt1"/>
              </a:solidFill>
              <a:latin typeface="Calibri"/>
              <a:ea typeface="Calibri"/>
              <a:cs typeface="Calibri"/>
              <a:sym typeface="Calibri"/>
            </a:endParaRPr>
          </a:p>
          <a:p>
            <a:pPr indent="0" lvl="0" marL="0" marR="0" rtl="0" algn="ctr">
              <a:spcBef>
                <a:spcPts val="0"/>
              </a:spcBef>
              <a:spcAft>
                <a:spcPts val="0"/>
              </a:spcAft>
              <a:buNone/>
            </a:pPr>
            <a:r>
              <a:rPr lang="es-CR" sz="2000">
                <a:solidFill>
                  <a:schemeClr val="lt1"/>
                </a:solidFill>
                <a:latin typeface="Calibri"/>
                <a:ea typeface="Calibri"/>
                <a:cs typeface="Calibri"/>
                <a:sym typeface="Calibri"/>
              </a:rPr>
              <a:t>Monto  US$ 10.000.000,00</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04" name="Google Shape;104;p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 name="Google Shape;105;p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06" name="Google Shape;106;p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07" name="Google Shape;107;p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08" name="Google Shape;108;p3"/>
          <p:cNvSpPr txBox="1"/>
          <p:nvPr/>
        </p:nvSpPr>
        <p:spPr>
          <a:xfrm>
            <a:off x="-1" y="196447"/>
            <a:ext cx="8097434"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s-CR" sz="2800" u="none" cap="none" strike="noStrike">
                <a:solidFill>
                  <a:srgbClr val="F4AD3D"/>
                </a:solidFill>
                <a:latin typeface="Open Sans"/>
                <a:ea typeface="Open Sans"/>
                <a:cs typeface="Open Sans"/>
                <a:sym typeface="Open Sans"/>
              </a:rPr>
              <a:t>COBERTURAS</a:t>
            </a:r>
            <a:endParaRPr/>
          </a:p>
        </p:txBody>
      </p:sp>
      <p:cxnSp>
        <p:nvCxnSpPr>
          <p:cNvPr id="109" name="Google Shape;109;p3"/>
          <p:cNvCxnSpPr/>
          <p:nvPr/>
        </p:nvCxnSpPr>
        <p:spPr>
          <a:xfrm>
            <a:off x="5641446" y="1191490"/>
            <a:ext cx="41564" cy="5320145"/>
          </a:xfrm>
          <a:prstGeom prst="straightConnector1">
            <a:avLst/>
          </a:prstGeom>
          <a:noFill/>
          <a:ln cap="flat" cmpd="sng" w="28575">
            <a:solidFill>
              <a:srgbClr val="FFC000"/>
            </a:solidFill>
            <a:prstDash val="lgDash"/>
            <a:miter lim="800000"/>
            <a:headEnd len="sm" w="sm" type="none"/>
            <a:tailEnd len="sm" w="sm" type="none"/>
          </a:ln>
        </p:spPr>
      </p:cxnSp>
      <p:sp>
        <p:nvSpPr>
          <p:cNvPr id="110" name="Google Shape;110;p3"/>
          <p:cNvSpPr txBox="1"/>
          <p:nvPr/>
        </p:nvSpPr>
        <p:spPr>
          <a:xfrm>
            <a:off x="82193" y="1466868"/>
            <a:ext cx="5435029" cy="60631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RIESGO NOMBRADO</a:t>
            </a:r>
            <a:endParaRPr/>
          </a:p>
          <a:p>
            <a:pPr indent="-171450" lvl="0" marL="285750" marR="0" rtl="0" algn="ctr">
              <a:spcBef>
                <a:spcPts val="0"/>
              </a:spcBef>
              <a:spcAft>
                <a:spcPts val="0"/>
              </a:spcAft>
              <a:buClr>
                <a:schemeClr val="dk1"/>
              </a:buClr>
              <a:buSzPts val="1800"/>
              <a:buFont typeface="Arial"/>
              <a:buNone/>
            </a:pPr>
            <a:r>
              <a:t/>
            </a:r>
            <a:endParaRPr b="1" sz="1800">
              <a:solidFill>
                <a:schemeClr val="lt1"/>
              </a:solidFill>
              <a:latin typeface="Calibri"/>
              <a:ea typeface="Calibri"/>
              <a:cs typeface="Calibri"/>
              <a:sym typeface="Calibri"/>
            </a:endParaRPr>
          </a:p>
          <a:p>
            <a:pPr indent="-171450" lvl="0" marL="285750" marR="0" rtl="0" algn="ctr">
              <a:spcBef>
                <a:spcPts val="0"/>
              </a:spcBef>
              <a:spcAft>
                <a:spcPts val="0"/>
              </a:spcAft>
              <a:buClr>
                <a:schemeClr val="dk1"/>
              </a:buClr>
              <a:buSzPts val="1800"/>
              <a:buFont typeface="Arial"/>
              <a:buNone/>
            </a:pPr>
            <a:r>
              <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A: </a:t>
            </a:r>
            <a:r>
              <a:rPr lang="es-CR" sz="1800">
                <a:solidFill>
                  <a:schemeClr val="lt1"/>
                </a:solidFill>
                <a:latin typeface="Calibri"/>
                <a:ea typeface="Calibri"/>
                <a:cs typeface="Calibri"/>
                <a:sym typeface="Calibri"/>
              </a:rPr>
              <a:t>Daño Directo a la Propiedad</a:t>
            </a:r>
            <a:r>
              <a:rPr b="1" lang="es-CR" sz="1800">
                <a:solidFill>
                  <a:schemeClr val="lt1"/>
                </a:solidFill>
                <a:latin typeface="Calibri"/>
                <a:ea typeface="Calibri"/>
                <a:cs typeface="Calibri"/>
                <a:sym typeface="Calibri"/>
              </a:rPr>
              <a:t>.</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B: </a:t>
            </a:r>
            <a:r>
              <a:rPr lang="es-CR" sz="1800">
                <a:solidFill>
                  <a:schemeClr val="lt1"/>
                </a:solidFill>
                <a:latin typeface="Calibri"/>
                <a:ea typeface="Calibri"/>
                <a:cs typeface="Calibri"/>
                <a:sym typeface="Calibri"/>
              </a:rPr>
              <a:t>Riesgos de la Naturaleza.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C: </a:t>
            </a:r>
            <a:r>
              <a:rPr lang="es-CR" sz="1800">
                <a:solidFill>
                  <a:schemeClr val="lt1"/>
                </a:solidFill>
                <a:latin typeface="Calibri"/>
                <a:ea typeface="Calibri"/>
                <a:cs typeface="Calibri"/>
                <a:sym typeface="Calibri"/>
              </a:rPr>
              <a:t>Inundación, Deslizamiento, Vientos y Desbordamiento del Mar.</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D: </a:t>
            </a:r>
            <a:r>
              <a:rPr lang="es-CR" sz="1800">
                <a:solidFill>
                  <a:schemeClr val="lt1"/>
                </a:solidFill>
                <a:latin typeface="Calibri"/>
                <a:ea typeface="Calibri"/>
                <a:cs typeface="Calibri"/>
                <a:sym typeface="Calibri"/>
              </a:rPr>
              <a:t>Riesgos Diversos.</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E: </a:t>
            </a:r>
            <a:r>
              <a:rPr lang="es-CR" sz="1800">
                <a:solidFill>
                  <a:schemeClr val="lt1"/>
                </a:solidFill>
                <a:latin typeface="Calibri"/>
                <a:ea typeface="Calibri"/>
                <a:cs typeface="Calibri"/>
                <a:sym typeface="Calibri"/>
              </a:rPr>
              <a:t>Lluvia y Derrame.</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F: </a:t>
            </a:r>
            <a:r>
              <a:rPr lang="es-CR" sz="1800">
                <a:solidFill>
                  <a:schemeClr val="lt1"/>
                </a:solidFill>
                <a:latin typeface="Calibri"/>
                <a:ea typeface="Calibri"/>
                <a:cs typeface="Calibri"/>
                <a:sym typeface="Calibri"/>
              </a:rPr>
              <a:t>Daño Directo a Mercancías</a:t>
            </a:r>
            <a:r>
              <a:rPr lang="es-CR"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G: </a:t>
            </a:r>
            <a:r>
              <a:rPr lang="es-CR" sz="1800">
                <a:solidFill>
                  <a:schemeClr val="lt1"/>
                </a:solidFill>
                <a:latin typeface="Calibri"/>
                <a:ea typeface="Calibri"/>
                <a:cs typeface="Calibri"/>
                <a:sym typeface="Calibri"/>
              </a:rPr>
              <a:t>Pérdida de Beneficios</a:t>
            </a:r>
            <a:r>
              <a:rPr lang="es-CR" sz="1700">
                <a:solidFill>
                  <a:schemeClr val="lt1"/>
                </a:solidFill>
                <a:latin typeface="Calibri"/>
                <a:ea typeface="Calibri"/>
                <a:cs typeface="Calibri"/>
                <a:sym typeface="Calibri"/>
              </a:rPr>
              <a:t>.</a:t>
            </a:r>
            <a:endParaRPr sz="17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H: </a:t>
            </a:r>
            <a:r>
              <a:rPr lang="es-CR" sz="1800">
                <a:solidFill>
                  <a:schemeClr val="lt1"/>
                </a:solidFill>
                <a:latin typeface="Calibri"/>
                <a:ea typeface="Calibri"/>
                <a:cs typeface="Calibri"/>
                <a:sym typeface="Calibri"/>
              </a:rPr>
              <a:t>Rotura de Cristales, Domos, Mármoles y Granitos.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I: </a:t>
            </a:r>
            <a:r>
              <a:rPr lang="es-CR" sz="1800">
                <a:solidFill>
                  <a:schemeClr val="lt1"/>
                </a:solidFill>
                <a:latin typeface="Calibri"/>
                <a:ea typeface="Calibri"/>
                <a:cs typeface="Calibri"/>
                <a:sym typeface="Calibri"/>
              </a:rPr>
              <a:t>Gastos Extras.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J: </a:t>
            </a:r>
            <a:r>
              <a:rPr lang="es-CR" sz="1800">
                <a:solidFill>
                  <a:schemeClr val="lt1"/>
                </a:solidFill>
                <a:latin typeface="Calibri"/>
                <a:ea typeface="Calibri"/>
                <a:cs typeface="Calibri"/>
                <a:sym typeface="Calibri"/>
              </a:rPr>
              <a:t>Pérdida de Rentas por Arrendamiento.</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K: </a:t>
            </a:r>
            <a:r>
              <a:rPr lang="es-CR" sz="1800">
                <a:solidFill>
                  <a:schemeClr val="lt1"/>
                </a:solidFill>
                <a:latin typeface="Calibri"/>
                <a:ea typeface="Calibri"/>
                <a:cs typeface="Calibri"/>
                <a:sym typeface="Calibri"/>
              </a:rPr>
              <a:t>Clausulas Adicionales.</a:t>
            </a:r>
            <a:endParaRPr sz="1800">
              <a:solidFill>
                <a:schemeClr val="lt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lt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1" name="Google Shape;111;p3"/>
          <p:cNvSpPr txBox="1"/>
          <p:nvPr/>
        </p:nvSpPr>
        <p:spPr>
          <a:xfrm>
            <a:off x="5835720" y="1466868"/>
            <a:ext cx="6226139" cy="41242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TODO RIESGO</a:t>
            </a:r>
            <a:endParaRPr/>
          </a:p>
          <a:p>
            <a:pPr indent="-171450" lvl="0" marL="285750" marR="0" rtl="0" algn="ctr">
              <a:spcBef>
                <a:spcPts val="0"/>
              </a:spcBef>
              <a:spcAft>
                <a:spcPts val="0"/>
              </a:spcAft>
              <a:buClr>
                <a:schemeClr val="dk1"/>
              </a:buClr>
              <a:buSzPts val="1800"/>
              <a:buFont typeface="Arial"/>
              <a:buNone/>
            </a:pPr>
            <a:r>
              <a:t/>
            </a:r>
            <a:endParaRPr b="1" sz="1800">
              <a:solidFill>
                <a:schemeClr val="lt1"/>
              </a:solidFill>
              <a:latin typeface="Calibri"/>
              <a:ea typeface="Calibri"/>
              <a:cs typeface="Calibri"/>
              <a:sym typeface="Calibri"/>
            </a:endParaRPr>
          </a:p>
          <a:p>
            <a:pPr indent="-171450" lvl="0" marL="285750" marR="0" rtl="0" algn="ctr">
              <a:spcBef>
                <a:spcPts val="0"/>
              </a:spcBef>
              <a:spcAft>
                <a:spcPts val="0"/>
              </a:spcAft>
              <a:buClr>
                <a:schemeClr val="dk1"/>
              </a:buClr>
              <a:buSzPts val="1800"/>
              <a:buFont typeface="Arial"/>
              <a:buNone/>
            </a:pPr>
            <a:r>
              <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A: </a:t>
            </a:r>
            <a:r>
              <a:rPr lang="es-CR" sz="1800">
                <a:solidFill>
                  <a:schemeClr val="lt1"/>
                </a:solidFill>
                <a:latin typeface="Calibri"/>
                <a:ea typeface="Calibri"/>
                <a:cs typeface="Calibri"/>
                <a:sym typeface="Calibri"/>
              </a:rPr>
              <a:t>Riesgos No Catastróficos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B: </a:t>
            </a:r>
            <a:r>
              <a:rPr lang="es-CR" sz="1800">
                <a:solidFill>
                  <a:schemeClr val="lt1"/>
                </a:solidFill>
                <a:latin typeface="Calibri"/>
                <a:ea typeface="Calibri"/>
                <a:cs typeface="Calibri"/>
                <a:sym typeface="Calibri"/>
              </a:rPr>
              <a:t>Riesgos Catastróficos</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C: </a:t>
            </a:r>
            <a:r>
              <a:rPr lang="es-CR" sz="1800">
                <a:solidFill>
                  <a:schemeClr val="lt1"/>
                </a:solidFill>
                <a:latin typeface="Calibri"/>
                <a:ea typeface="Calibri"/>
                <a:cs typeface="Calibri"/>
                <a:sym typeface="Calibri"/>
              </a:rPr>
              <a:t>Pérdida de Beneficios - Comercial e Industrial.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D: </a:t>
            </a:r>
            <a:r>
              <a:rPr lang="es-CR" sz="1800">
                <a:solidFill>
                  <a:schemeClr val="lt1"/>
                </a:solidFill>
                <a:latin typeface="Calibri"/>
                <a:ea typeface="Calibri"/>
                <a:cs typeface="Calibri"/>
                <a:sym typeface="Calibri"/>
              </a:rPr>
              <a:t>Gastos Extras.</a:t>
            </a:r>
            <a:endParaRPr/>
          </a:p>
          <a:p>
            <a:pPr indent="-285750" lvl="0" marL="285750" marR="0" rtl="0" algn="just">
              <a:spcBef>
                <a:spcPts val="0"/>
              </a:spcBef>
              <a:spcAft>
                <a:spcPts val="0"/>
              </a:spcAft>
              <a:buClr>
                <a:schemeClr val="lt1"/>
              </a:buClr>
              <a:buSzPts val="1800"/>
              <a:buFont typeface="Arial"/>
              <a:buChar char="•"/>
            </a:pPr>
            <a:r>
              <a:rPr b="1" lang="es-CR" sz="1800">
                <a:solidFill>
                  <a:schemeClr val="lt1"/>
                </a:solidFill>
                <a:latin typeface="Calibri"/>
                <a:ea typeface="Calibri"/>
                <a:cs typeface="Calibri"/>
                <a:sym typeface="Calibri"/>
              </a:rPr>
              <a:t>Cobertura E: </a:t>
            </a:r>
            <a:r>
              <a:rPr lang="es-CR" sz="1800">
                <a:solidFill>
                  <a:schemeClr val="lt1"/>
                </a:solidFill>
                <a:latin typeface="Calibri"/>
                <a:ea typeface="Calibri"/>
                <a:cs typeface="Calibri"/>
                <a:sym typeface="Calibri"/>
              </a:rPr>
              <a:t>Pérdida de Rentas por Contrato de Arrendamiento.</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3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540" name="Google Shape;540;p3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1" name="Google Shape;541;p3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42" name="Google Shape;542;p3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43" name="Google Shape;543;p3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pic>
        <p:nvPicPr>
          <p:cNvPr id="544" name="Google Shape;544;p30"/>
          <p:cNvPicPr preferRelativeResize="0"/>
          <p:nvPr/>
        </p:nvPicPr>
        <p:blipFill rotWithShape="1">
          <a:blip r:embed="rId5">
            <a:alphaModFix/>
          </a:blip>
          <a:srcRect b="0" l="0" r="0" t="0"/>
          <a:stretch/>
        </p:blipFill>
        <p:spPr>
          <a:xfrm>
            <a:off x="1109534" y="378946"/>
            <a:ext cx="5370056" cy="5843112"/>
          </a:xfrm>
          <a:prstGeom prst="rect">
            <a:avLst/>
          </a:prstGeom>
          <a:noFill/>
          <a:ln>
            <a:noFill/>
          </a:ln>
        </p:spPr>
      </p:pic>
      <p:sp>
        <p:nvSpPr>
          <p:cNvPr id="545" name="Google Shape;545;p30"/>
          <p:cNvSpPr txBox="1"/>
          <p:nvPr/>
        </p:nvSpPr>
        <p:spPr>
          <a:xfrm>
            <a:off x="6647380" y="2917861"/>
            <a:ext cx="486995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SUBLIMITES </a:t>
            </a:r>
            <a:endParaRPr/>
          </a:p>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VS </a:t>
            </a:r>
            <a:endParaRPr/>
          </a:p>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CONTRAPARTIDA</a:t>
            </a:r>
            <a:endParaRPr b="1" sz="2800">
              <a:solidFill>
                <a:srgbClr val="F4AD3D"/>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3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551" name="Google Shape;551;p3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52" name="Google Shape;552;p3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53" name="Google Shape;553;p3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54" name="Google Shape;554;p3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55" name="Google Shape;555;p31"/>
          <p:cNvSpPr txBox="1"/>
          <p:nvPr/>
        </p:nvSpPr>
        <p:spPr>
          <a:xfrm>
            <a:off x="657546" y="441788"/>
            <a:ext cx="8013842"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REQUISITOS DE COTIZACIÓN Y EMISIÓN </a:t>
            </a:r>
            <a:endParaRPr b="1" sz="2800">
              <a:solidFill>
                <a:srgbClr val="F4AD3D"/>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31"/>
          <p:cNvSpPr txBox="1"/>
          <p:nvPr/>
        </p:nvSpPr>
        <p:spPr>
          <a:xfrm>
            <a:off x="297950" y="1180452"/>
            <a:ext cx="11548153"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1800">
                <a:solidFill>
                  <a:schemeClr val="lt1"/>
                </a:solidFill>
                <a:latin typeface="Calibri"/>
                <a:ea typeface="Calibri"/>
                <a:cs typeface="Calibri"/>
                <a:sym typeface="Calibri"/>
              </a:rPr>
              <a:t>PARA COTIZAR</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Nombre del cliente.</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Forma de pago.</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Actividad económica del cliente.</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Medidas constructivas de los locales.</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Uso de los locales por asegurar.</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Detalle de las zonas de fuego.</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Partidas a cotizar y sus valores.</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Coberturas (si solicita Pérdida de Renta por Arrendamiento ó Pérdida de Beneficios se debe indicar el número de meses a cubrir y el monto mensual respectivo).</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Ubicación.</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Medidas de seguridad. Y Fotografías de los locales, tanto del interior como del exterior.</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Siniestralidad.</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Inspección o avalúo en caso de que el riesgo supere $3.5millones. </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CR" sz="1800">
                <a:solidFill>
                  <a:schemeClr val="lt1"/>
                </a:solidFill>
                <a:latin typeface="Calibri"/>
                <a:ea typeface="Calibri"/>
                <a:cs typeface="Calibri"/>
                <a:sym typeface="Calibri"/>
              </a:rPr>
              <a:t>PARA EMISION</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Solicitud del seguro.</a:t>
            </a:r>
            <a:endParaRPr/>
          </a:p>
          <a:p>
            <a:pPr indent="-285750" lvl="0" marL="285750" marR="0" rtl="0" algn="just">
              <a:spcBef>
                <a:spcPts val="0"/>
              </a:spcBef>
              <a:spcAft>
                <a:spcPts val="0"/>
              </a:spcAft>
              <a:buClr>
                <a:schemeClr val="lt1"/>
              </a:buClr>
              <a:buSzPts val="1800"/>
              <a:buFont typeface="Arial"/>
              <a:buChar char="•"/>
            </a:pPr>
            <a:r>
              <a:rPr lang="es-CR" sz="1800">
                <a:solidFill>
                  <a:schemeClr val="lt1"/>
                </a:solidFill>
                <a:latin typeface="Calibri"/>
                <a:ea typeface="Calibri"/>
                <a:cs typeface="Calibri"/>
                <a:sym typeface="Calibri"/>
              </a:rPr>
              <a:t>Cotización emitida.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3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562" name="Google Shape;562;p3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3" name="Google Shape;563;p32"/>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64" name="Google Shape;564;p3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65" name="Google Shape;565;p3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66" name="Google Shape;566;p32"/>
          <p:cNvSpPr txBox="1"/>
          <p:nvPr/>
        </p:nvSpPr>
        <p:spPr>
          <a:xfrm>
            <a:off x="657546" y="441788"/>
            <a:ext cx="801384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PUNTOS IMPORTANTES </a:t>
            </a:r>
            <a:endParaRPr b="1" sz="2800">
              <a:solidFill>
                <a:srgbClr val="F4AD3D"/>
              </a:solidFill>
              <a:latin typeface="Open Sans"/>
              <a:ea typeface="Open Sans"/>
              <a:cs typeface="Open Sans"/>
              <a:sym typeface="Open Sans"/>
            </a:endParaRPr>
          </a:p>
          <a:p>
            <a:pPr indent="0" lvl="0" marL="0" marR="0" rtl="0" algn="l">
              <a:spcBef>
                <a:spcPts val="0"/>
              </a:spcBef>
              <a:spcAft>
                <a:spcPts val="0"/>
              </a:spcAft>
              <a:buNone/>
            </a:pPr>
            <a:r>
              <a:t/>
            </a:r>
            <a:endParaRPr b="1" sz="2800">
              <a:solidFill>
                <a:srgbClr val="F4AD3D"/>
              </a:solidFill>
              <a:latin typeface="Open Sans"/>
              <a:ea typeface="Open Sans"/>
              <a:cs typeface="Open Sans"/>
              <a:sym typeface="Open Sans"/>
            </a:endParaRPr>
          </a:p>
        </p:txBody>
      </p:sp>
      <p:sp>
        <p:nvSpPr>
          <p:cNvPr id="567" name="Google Shape;567;p32"/>
          <p:cNvSpPr txBox="1"/>
          <p:nvPr/>
        </p:nvSpPr>
        <p:spPr>
          <a:xfrm>
            <a:off x="297949" y="1180452"/>
            <a:ext cx="11548153"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b="1"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Noto Sans Symbols"/>
              <a:buChar char="❖"/>
            </a:pPr>
            <a:r>
              <a:rPr lang="es-CR" sz="1800">
                <a:solidFill>
                  <a:schemeClr val="lt1"/>
                </a:solidFill>
                <a:latin typeface="Calibri"/>
                <a:ea typeface="Calibri"/>
                <a:cs typeface="Calibri"/>
                <a:sym typeface="Calibri"/>
              </a:rPr>
              <a:t>Incendio Riesgo Nombrado: Menos de $750.000,00 y Todo Riesgo Más de $750.001,00</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Noto Sans Symbols"/>
              <a:buChar char="❖"/>
            </a:pPr>
            <a:r>
              <a:rPr lang="es-CR" sz="1800">
                <a:solidFill>
                  <a:schemeClr val="lt1"/>
                </a:solidFill>
                <a:latin typeface="Calibri"/>
                <a:ea typeface="Calibri"/>
                <a:cs typeface="Calibri"/>
                <a:sym typeface="Calibri"/>
              </a:rPr>
              <a:t>Mercadería puede ser cotizada al 75% (cliente presenta reportes mensuales) o al 100%.</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Noto Sans Symbols"/>
              <a:buChar char="❖"/>
            </a:pPr>
            <a:r>
              <a:rPr lang="es-CR" sz="1800">
                <a:solidFill>
                  <a:schemeClr val="lt1"/>
                </a:solidFill>
                <a:latin typeface="Calibri"/>
                <a:ea typeface="Calibri"/>
                <a:cs typeface="Calibri"/>
                <a:sym typeface="Calibri"/>
              </a:rPr>
              <a:t>La pérdida de beneficios se otorga hasta por un 30% del monto asegurado en edificio. Sino se asegura edificio, se cotiza hasta por un 30% del valor del inventario o maquinaria.</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Noto Sans Symbols"/>
              <a:buChar char="❖"/>
            </a:pPr>
            <a:r>
              <a:rPr lang="es-CR" sz="1800">
                <a:solidFill>
                  <a:schemeClr val="lt1"/>
                </a:solidFill>
                <a:latin typeface="Calibri"/>
                <a:ea typeface="Calibri"/>
                <a:cs typeface="Calibri"/>
                <a:sym typeface="Calibri"/>
              </a:rPr>
              <a:t>La cobertura de robo se otorga como sublímite a las pólizas de incendio T.R. Si la cotización es riesgo nombrado, se debe cotizar robo por aparte.</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g26c85d12dde_0_0"/>
          <p:cNvPicPr preferRelativeResize="0"/>
          <p:nvPr/>
        </p:nvPicPr>
        <p:blipFill rotWithShape="1">
          <a:blip r:embed="rId3">
            <a:alphaModFix/>
          </a:blip>
          <a:srcRect b="0" l="0" r="0" t="0"/>
          <a:stretch/>
        </p:blipFill>
        <p:spPr>
          <a:xfrm>
            <a:off x="-1" y="-1"/>
            <a:ext cx="12505508" cy="7163004"/>
          </a:xfrm>
          <a:prstGeom prst="rect">
            <a:avLst/>
          </a:prstGeom>
          <a:noFill/>
          <a:ln>
            <a:noFill/>
          </a:ln>
        </p:spPr>
      </p:pic>
      <p:sp>
        <p:nvSpPr>
          <p:cNvPr id="573" name="Google Shape;573;g26c85d12dde_0_0"/>
          <p:cNvSpPr/>
          <p:nvPr/>
        </p:nvSpPr>
        <p:spPr>
          <a:xfrm>
            <a:off x="-1" y="1"/>
            <a:ext cx="12505500" cy="7163100"/>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1" sz="2800">
              <a:solidFill>
                <a:srgbClr val="F4AD3D"/>
              </a:solidFill>
              <a:latin typeface="Open Sans"/>
              <a:ea typeface="Open Sans"/>
              <a:cs typeface="Open Sans"/>
              <a:sym typeface="Open Sans"/>
            </a:endParaRPr>
          </a:p>
        </p:txBody>
      </p:sp>
      <p:sp>
        <p:nvSpPr>
          <p:cNvPr id="574" name="Google Shape;574;g26c85d12dde_0_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75" name="Google Shape;575;g26c85d12dde_0_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76" name="Google Shape;576;g26c85d12dde_0_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77" name="Google Shape;577;g26c85d12dde_0_0"/>
          <p:cNvSpPr txBox="1"/>
          <p:nvPr/>
        </p:nvSpPr>
        <p:spPr>
          <a:xfrm>
            <a:off x="657546" y="441788"/>
            <a:ext cx="8013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PROCEDIMIENTO EN CASO DE UN SINIESTRO</a:t>
            </a:r>
            <a:endParaRPr b="1" sz="2800">
              <a:solidFill>
                <a:srgbClr val="F4AD3D"/>
              </a:solidFill>
              <a:latin typeface="Open Sans"/>
              <a:ea typeface="Open Sans"/>
              <a:cs typeface="Open Sans"/>
              <a:sym typeface="Open Sans"/>
            </a:endParaRPr>
          </a:p>
          <a:p>
            <a:pPr indent="0" lvl="0" marL="0" marR="0" rtl="0" algn="l">
              <a:spcBef>
                <a:spcPts val="0"/>
              </a:spcBef>
              <a:spcAft>
                <a:spcPts val="0"/>
              </a:spcAft>
              <a:buNone/>
            </a:pPr>
            <a:r>
              <a:rPr b="1" lang="es-CR" sz="2800">
                <a:solidFill>
                  <a:srgbClr val="F4AD3D"/>
                </a:solidFill>
                <a:latin typeface="Open Sans"/>
                <a:ea typeface="Open Sans"/>
                <a:cs typeface="Open Sans"/>
                <a:sym typeface="Open Sans"/>
              </a:rPr>
              <a:t> </a:t>
            </a:r>
            <a:endParaRPr b="1" sz="2800">
              <a:solidFill>
                <a:srgbClr val="F4AD3D"/>
              </a:solidFill>
              <a:latin typeface="Open Sans"/>
              <a:ea typeface="Open Sans"/>
              <a:cs typeface="Open Sans"/>
              <a:sym typeface="Open Sans"/>
            </a:endParaRPr>
          </a:p>
          <a:p>
            <a:pPr indent="0" lvl="0" marL="0" marR="0" rtl="0" algn="l">
              <a:spcBef>
                <a:spcPts val="0"/>
              </a:spcBef>
              <a:spcAft>
                <a:spcPts val="0"/>
              </a:spcAft>
              <a:buNone/>
            </a:pPr>
            <a:r>
              <a:t/>
            </a:r>
            <a:endParaRPr b="1" sz="2800">
              <a:solidFill>
                <a:srgbClr val="F4AD3D"/>
              </a:solidFill>
              <a:latin typeface="Open Sans"/>
              <a:ea typeface="Open Sans"/>
              <a:cs typeface="Open Sans"/>
              <a:sym typeface="Open Sans"/>
            </a:endParaRPr>
          </a:p>
        </p:txBody>
      </p:sp>
      <p:sp>
        <p:nvSpPr>
          <p:cNvPr id="578" name="Google Shape;578;g26c85d12dde_0_0"/>
          <p:cNvSpPr txBox="1"/>
          <p:nvPr/>
        </p:nvSpPr>
        <p:spPr>
          <a:xfrm>
            <a:off x="297950" y="1180450"/>
            <a:ext cx="11995200" cy="67776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1000"/>
              </a:spcBef>
              <a:spcAft>
                <a:spcPts val="0"/>
              </a:spcAft>
              <a:buClr>
                <a:schemeClr val="dk1"/>
              </a:buClr>
              <a:buSzPts val="1100"/>
              <a:buFont typeface="Arial"/>
              <a:buNone/>
            </a:pPr>
            <a:r>
              <a:rPr lang="es-CR" sz="1800">
                <a:solidFill>
                  <a:schemeClr val="lt1"/>
                </a:solidFill>
              </a:rPr>
              <a:t>1. En caso de accidente comuníquese con:</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rPr lang="es-CR" sz="1800">
                <a:solidFill>
                  <a:schemeClr val="lt1"/>
                </a:solidFill>
              </a:rPr>
              <a:t>• 800- LAFISE ASIST (523 4732)</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rPr lang="es-CR" sz="1800">
                <a:solidFill>
                  <a:schemeClr val="lt1"/>
                </a:solidFill>
              </a:rPr>
              <a:t>• O proceda a enviar una nota formal al correo electrónico reclamos.seguroscr@lafise.com donde se indique el número de póliza, detalle y fecha del evento y se aporte evidencia de lo ocurrido.</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t/>
            </a:r>
            <a:endParaRPr sz="1800">
              <a:solidFill>
                <a:schemeClr val="lt1"/>
              </a:solidFill>
            </a:endParaRPr>
          </a:p>
          <a:p>
            <a:pPr indent="0" lvl="0" marL="0" rtl="0" algn="just">
              <a:lnSpc>
                <a:spcPct val="90000"/>
              </a:lnSpc>
              <a:spcBef>
                <a:spcPts val="1000"/>
              </a:spcBef>
              <a:spcAft>
                <a:spcPts val="0"/>
              </a:spcAft>
              <a:buClr>
                <a:schemeClr val="dk1"/>
              </a:buClr>
              <a:buSzPts val="1100"/>
              <a:buFont typeface="Arial"/>
              <a:buNone/>
            </a:pPr>
            <a:r>
              <a:rPr lang="es-CR" sz="1800">
                <a:solidFill>
                  <a:schemeClr val="lt1"/>
                </a:solidFill>
              </a:rPr>
              <a:t>2.Un Inspector nombrado por Seguros LAFISE procede a inspeccionar la propiedad afectada, a solicitar requisitos correspondientes y a determinar el valor de la pérdida.</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t/>
            </a:r>
            <a:endParaRPr sz="1800">
              <a:solidFill>
                <a:schemeClr val="lt1"/>
              </a:solidFill>
            </a:endParaRPr>
          </a:p>
          <a:p>
            <a:pPr indent="0" lvl="0" marL="0" rtl="0" algn="just">
              <a:lnSpc>
                <a:spcPct val="90000"/>
              </a:lnSpc>
              <a:spcBef>
                <a:spcPts val="1000"/>
              </a:spcBef>
              <a:spcAft>
                <a:spcPts val="0"/>
              </a:spcAft>
              <a:buClr>
                <a:schemeClr val="dk1"/>
              </a:buClr>
              <a:buSzPts val="1100"/>
              <a:buFont typeface="Arial"/>
              <a:buNone/>
            </a:pPr>
            <a:r>
              <a:rPr lang="es-CR" sz="1800">
                <a:solidFill>
                  <a:schemeClr val="lt1"/>
                </a:solidFill>
              </a:rPr>
              <a:t>3. Seguros LAFISE establece, de acuerdo a la inspección, el monto de la pérdida y procede con el comunicado al Asegurado.</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t/>
            </a:r>
            <a:endParaRPr sz="1800">
              <a:solidFill>
                <a:schemeClr val="lt1"/>
              </a:solidFill>
            </a:endParaRPr>
          </a:p>
          <a:p>
            <a:pPr indent="0" lvl="0" marL="0" rtl="0" algn="just">
              <a:lnSpc>
                <a:spcPct val="90000"/>
              </a:lnSpc>
              <a:spcBef>
                <a:spcPts val="1000"/>
              </a:spcBef>
              <a:spcAft>
                <a:spcPts val="0"/>
              </a:spcAft>
              <a:buClr>
                <a:schemeClr val="dk1"/>
              </a:buClr>
              <a:buSzPts val="1100"/>
              <a:buFont typeface="Arial"/>
              <a:buNone/>
            </a:pPr>
            <a:r>
              <a:rPr lang="es-CR" sz="1800">
                <a:solidFill>
                  <a:schemeClr val="lt1"/>
                </a:solidFill>
              </a:rPr>
              <a:t>4. Para el trámite indemnizatorio Seguros LAFISE solicita al asegurado los requisitos correspondientes incluyendo la firma del finiquito correspondiente.</a:t>
            </a:r>
            <a:endParaRPr sz="1800">
              <a:solidFill>
                <a:schemeClr val="lt1"/>
              </a:solidFill>
            </a:endParaRPr>
          </a:p>
          <a:p>
            <a:pPr indent="0" lvl="0" marL="457200" rtl="0" algn="just">
              <a:lnSpc>
                <a:spcPct val="90000"/>
              </a:lnSpc>
              <a:spcBef>
                <a:spcPts val="1000"/>
              </a:spcBef>
              <a:spcAft>
                <a:spcPts val="0"/>
              </a:spcAft>
              <a:buClr>
                <a:schemeClr val="dk1"/>
              </a:buClr>
              <a:buSzPts val="1100"/>
              <a:buFont typeface="Arial"/>
              <a:buNone/>
            </a:pPr>
            <a:r>
              <a:t/>
            </a:r>
            <a:endParaRPr sz="1800">
              <a:solidFill>
                <a:schemeClr val="lt1"/>
              </a:solidFill>
            </a:endParaRPr>
          </a:p>
          <a:p>
            <a:pPr indent="0" lvl="0" marL="0" rtl="0" algn="just">
              <a:lnSpc>
                <a:spcPct val="90000"/>
              </a:lnSpc>
              <a:spcBef>
                <a:spcPts val="1000"/>
              </a:spcBef>
              <a:spcAft>
                <a:spcPts val="0"/>
              </a:spcAft>
              <a:buClr>
                <a:schemeClr val="dk1"/>
              </a:buClr>
              <a:buSzPts val="1100"/>
              <a:buFont typeface="Arial"/>
              <a:buNone/>
            </a:pPr>
            <a:r>
              <a:rPr lang="es-CR" sz="1800">
                <a:solidFill>
                  <a:schemeClr val="lt1"/>
                </a:solidFill>
              </a:rPr>
              <a:t>5. Una vez completos los requisitos, Seguros LAFISE procede con la indemnización correspondiente.</a:t>
            </a:r>
            <a:endParaRPr b="1" sz="1800">
              <a:solidFill>
                <a:schemeClr val="lt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lt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descr="Foto gratuita bajo ángulo de vista de los rascacielos" id="583" name="Google Shape;583;p33"/>
          <p:cNvPicPr preferRelativeResize="0"/>
          <p:nvPr/>
        </p:nvPicPr>
        <p:blipFill rotWithShape="1">
          <a:blip r:embed="rId3">
            <a:alphaModFix/>
          </a:blip>
          <a:srcRect b="0" l="0" r="0" t="0"/>
          <a:stretch/>
        </p:blipFill>
        <p:spPr>
          <a:xfrm>
            <a:off x="-95794" y="-38966"/>
            <a:ext cx="12287794" cy="6973430"/>
          </a:xfrm>
          <a:prstGeom prst="rect">
            <a:avLst/>
          </a:prstGeom>
          <a:noFill/>
          <a:ln>
            <a:noFill/>
          </a:ln>
        </p:spPr>
      </p:pic>
      <p:sp>
        <p:nvSpPr>
          <p:cNvPr id="584" name="Google Shape;584;p3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585" name="Google Shape;585;p3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586" name="Google Shape;586;p3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587" name="Google Shape;587;p33"/>
          <p:cNvSpPr txBox="1"/>
          <p:nvPr/>
        </p:nvSpPr>
        <p:spPr>
          <a:xfrm>
            <a:off x="681001" y="4820866"/>
            <a:ext cx="781863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800">
                <a:solidFill>
                  <a:srgbClr val="F4AD3D"/>
                </a:solidFill>
                <a:latin typeface="Open Sans"/>
                <a:ea typeface="Open Sans"/>
                <a:cs typeface="Open Sans"/>
                <a:sym typeface="Open Sans"/>
              </a:rPr>
              <a:t>SEGURO DE INCENDIO COMERCIAL E INDUSTRIAL</a:t>
            </a:r>
            <a:endParaRPr b="1" sz="2800">
              <a:solidFill>
                <a:srgbClr val="F4AD3D"/>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17" name="Google Shape;117;p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 name="Google Shape;118;p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19" name="Google Shape;119;p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20" name="Google Shape;120;p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21" name="Google Shape;121;p4"/>
          <p:cNvSpPr txBox="1"/>
          <p:nvPr/>
        </p:nvSpPr>
        <p:spPr>
          <a:xfrm>
            <a:off x="1808353" y="3465300"/>
            <a:ext cx="8577268" cy="523220"/>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1" i="0" lang="es-CR" sz="2800" u="none" cap="none" strike="noStrike">
                <a:solidFill>
                  <a:srgbClr val="F4AD3D"/>
                </a:solidFill>
                <a:latin typeface="Open Sans"/>
                <a:ea typeface="Open Sans"/>
                <a:cs typeface="Open Sans"/>
                <a:sym typeface="Open Sans"/>
              </a:rPr>
              <a:t>INCENDIO COMERCIAL RIESGO NOMBRADO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27" name="Google Shape;127;p5"/>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 name="Google Shape;128;p5"/>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29" name="Google Shape;129;p5"/>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30" name="Google Shape;130;p5"/>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31" name="Google Shape;131;p5"/>
          <p:cNvSpPr txBox="1"/>
          <p:nvPr>
            <p:ph type="title"/>
          </p:nvPr>
        </p:nvSpPr>
        <p:spPr>
          <a:xfrm>
            <a:off x="827442" y="486598"/>
            <a:ext cx="10515600" cy="523220"/>
          </a:xfrm>
          <a:prstGeom prst="rect">
            <a:avLst/>
          </a:prstGeom>
          <a:noFill/>
          <a:ln>
            <a:noFill/>
          </a:ln>
        </p:spPr>
        <p:txBody>
          <a:bodyPr anchorCtr="0" anchor="ctr" bIns="45700" lIns="91425" spcFirstLastPara="1" rIns="91425" wrap="square" tIns="45700">
            <a:spAutoFit/>
          </a:bodyPr>
          <a:lstStyle/>
          <a:p>
            <a:pPr indent="0" lvl="1" marL="0" rtl="0" algn="l">
              <a:spcBef>
                <a:spcPts val="0"/>
              </a:spcBef>
              <a:spcAft>
                <a:spcPts val="0"/>
              </a:spcAft>
              <a:buNone/>
            </a:pPr>
            <a:r>
              <a:rPr b="1" lang="es-CR" sz="2800">
                <a:solidFill>
                  <a:srgbClr val="F4AD3D"/>
                </a:solidFill>
                <a:latin typeface="Open Sans"/>
                <a:ea typeface="Open Sans"/>
                <a:cs typeface="Open Sans"/>
                <a:sym typeface="Open Sans"/>
              </a:rPr>
              <a:t>COBERTURAS RIESGO NOMBRADO</a:t>
            </a:r>
            <a:endParaRPr/>
          </a:p>
        </p:txBody>
      </p:sp>
      <p:grpSp>
        <p:nvGrpSpPr>
          <p:cNvPr id="132" name="Google Shape;132;p5"/>
          <p:cNvGrpSpPr/>
          <p:nvPr/>
        </p:nvGrpSpPr>
        <p:grpSpPr>
          <a:xfrm>
            <a:off x="753035" y="1496416"/>
            <a:ext cx="10047643" cy="3806301"/>
            <a:chOff x="0" y="108680"/>
            <a:chExt cx="10047643" cy="3806301"/>
          </a:xfrm>
        </p:grpSpPr>
        <p:sp>
          <p:nvSpPr>
            <p:cNvPr id="133" name="Google Shape;133;p5"/>
            <p:cNvSpPr/>
            <p:nvPr/>
          </p:nvSpPr>
          <p:spPr>
            <a:xfrm>
              <a:off x="0" y="347291"/>
              <a:ext cx="10047643" cy="12127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txBox="1"/>
            <p:nvPr/>
          </p:nvSpPr>
          <p:spPr>
            <a:xfrm>
              <a:off x="0" y="347291"/>
              <a:ext cx="10047643" cy="1212750"/>
            </a:xfrm>
            <a:prstGeom prst="rect">
              <a:avLst/>
            </a:prstGeom>
            <a:noFill/>
            <a:ln>
              <a:noFill/>
            </a:ln>
          </p:spPr>
          <p:txBody>
            <a:bodyPr anchorCtr="0" anchor="t" bIns="99550" lIns="779800" spcFirstLastPara="1" rIns="779800" wrap="square" tIns="291575">
              <a:noAutofit/>
            </a:bodyPr>
            <a:lstStyle/>
            <a:p>
              <a:pPr indent="-114300" lvl="1" marL="114300" marR="0" rtl="0" algn="just">
                <a:lnSpc>
                  <a:spcPct val="90000"/>
                </a:lnSpc>
                <a:spcBef>
                  <a:spcPts val="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Incendio; siempre y cuando no sea originado por alguno los riesgos excluidos en la póliza, Impacto de Rayo, humo u hollín proveniente de un incendio en el local asegurado o contiguo a él.</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s-CR" sz="1400" u="none" cap="none" strike="noStrike">
                  <a:solidFill>
                    <a:schemeClr val="dk1"/>
                  </a:solidFill>
                  <a:latin typeface="Calibri"/>
                  <a:ea typeface="Calibri"/>
                  <a:cs typeface="Calibri"/>
                  <a:sym typeface="Calibri"/>
                </a:rPr>
                <a:t>Agua al sofocar un Incendio o por los esfuerzos desplegados específicamente para controlar un siniestro amparado por esta póliza.</a:t>
              </a:r>
              <a:endParaRPr/>
            </a:p>
          </p:txBody>
        </p:sp>
        <p:sp>
          <p:nvSpPr>
            <p:cNvPr id="135" name="Google Shape;135;p5"/>
            <p:cNvSpPr/>
            <p:nvPr/>
          </p:nvSpPr>
          <p:spPr>
            <a:xfrm>
              <a:off x="484964" y="108680"/>
              <a:ext cx="7033350" cy="4132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txBox="1"/>
            <p:nvPr/>
          </p:nvSpPr>
          <p:spPr>
            <a:xfrm>
              <a:off x="505139" y="128855"/>
              <a:ext cx="6993000" cy="372930"/>
            </a:xfrm>
            <a:prstGeom prst="rect">
              <a:avLst/>
            </a:prstGeom>
            <a:noFill/>
            <a:ln>
              <a:noFill/>
            </a:ln>
          </p:spPr>
          <p:txBody>
            <a:bodyPr anchorCtr="0" anchor="ctr" bIns="0" lIns="265825" spcFirstLastPara="1" rIns="265825"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Cobertura “A” – Daño Directo a la Propiedad</a:t>
              </a:r>
              <a:endParaRPr b="1" sz="1800">
                <a:solidFill>
                  <a:schemeClr val="lt1"/>
                </a:solidFill>
                <a:latin typeface="Calibri"/>
                <a:ea typeface="Calibri"/>
                <a:cs typeface="Calibri"/>
                <a:sym typeface="Calibri"/>
              </a:endParaRPr>
            </a:p>
          </p:txBody>
        </p:sp>
        <p:sp>
          <p:nvSpPr>
            <p:cNvPr id="137" name="Google Shape;137;p5"/>
            <p:cNvSpPr/>
            <p:nvPr/>
          </p:nvSpPr>
          <p:spPr>
            <a:xfrm>
              <a:off x="0" y="1842281"/>
              <a:ext cx="10047643" cy="207270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txBox="1"/>
            <p:nvPr/>
          </p:nvSpPr>
          <p:spPr>
            <a:xfrm>
              <a:off x="0" y="1842281"/>
              <a:ext cx="10047643" cy="2072700"/>
            </a:xfrm>
            <a:prstGeom prst="rect">
              <a:avLst/>
            </a:prstGeom>
            <a:noFill/>
            <a:ln>
              <a:noFill/>
            </a:ln>
          </p:spPr>
          <p:txBody>
            <a:bodyPr anchorCtr="0" anchor="t" bIns="99550" lIns="779800" spcFirstLastPara="1" rIns="779800" wrap="square" tIns="291575">
              <a:noAutofit/>
            </a:bodyPr>
            <a:lstStyle/>
            <a:p>
              <a:pPr indent="-25400" lvl="1" marL="114300" marR="0" rtl="0" algn="just">
                <a:lnSpc>
                  <a:spcPct val="9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1" marL="114300" marR="0" rtl="0" algn="just">
                <a:lnSpc>
                  <a:spcPct val="90000"/>
                </a:lnSpc>
                <a:spcBef>
                  <a:spcPts val="210"/>
                </a:spcBef>
                <a:spcAft>
                  <a:spcPts val="0"/>
                </a:spcAft>
                <a:buClr>
                  <a:srgbClr val="000000"/>
                </a:buClr>
                <a:buSzPts val="1400"/>
                <a:buFont typeface="Calibri"/>
                <a:buChar char="•"/>
              </a:pPr>
              <a:r>
                <a:rPr b="0" i="0" lang="es-CR" sz="1400" u="none" cap="none" strike="noStrike">
                  <a:solidFill>
                    <a:srgbClr val="000000"/>
                  </a:solidFill>
                  <a:latin typeface="Calibri"/>
                  <a:ea typeface="Calibri"/>
                  <a:cs typeface="Calibri"/>
                  <a:sym typeface="Calibri"/>
                </a:rPr>
                <a:t>Pérdidas resultantes de algún desperfecto o daño eléctrico, que debido a errores humanos o fallas de origen sufran los aparatos eléctricos.</a:t>
              </a:r>
              <a:endParaRPr b="0" i="0" sz="1400" u="none" cap="none" strike="noStrike">
                <a:solidFill>
                  <a:schemeClr val="dk1"/>
                </a:solidFill>
                <a:latin typeface="Calibri"/>
                <a:ea typeface="Calibri"/>
                <a:cs typeface="Calibri"/>
                <a:sym typeface="Calibri"/>
              </a:endParaRPr>
            </a:p>
            <a:p>
              <a:pPr indent="-114300" lvl="1" marL="114300" marR="0" rtl="0" algn="just">
                <a:lnSpc>
                  <a:spcPct val="90000"/>
                </a:lnSpc>
                <a:spcBef>
                  <a:spcPts val="210"/>
                </a:spcBef>
                <a:spcAft>
                  <a:spcPts val="0"/>
                </a:spcAft>
                <a:buClr>
                  <a:srgbClr val="000000"/>
                </a:buClr>
                <a:buSzPts val="1400"/>
                <a:buFont typeface="Calibri"/>
                <a:buChar char="•"/>
              </a:pPr>
              <a:r>
                <a:rPr b="0" i="0" lang="es-CR" sz="1400" u="none" cap="none" strike="noStrike">
                  <a:solidFill>
                    <a:srgbClr val="000000"/>
                  </a:solidFill>
                  <a:latin typeface="Calibri"/>
                  <a:ea typeface="Calibri"/>
                  <a:cs typeface="Calibri"/>
                  <a:sym typeface="Calibri"/>
                </a:rPr>
                <a:t>Los fenómenos resultantes de sobre voltaje o sobre-corriente, recalentamiento, corto circuito, perforación o carbonización del aislamiento, lo mismo que chisporroteos y arcos voltaicos a menos que produzcan incendio.</a:t>
              </a:r>
              <a:endParaRPr b="0" i="0" sz="1400" u="none" cap="none" strike="noStrike">
                <a:solidFill>
                  <a:srgbClr val="000000"/>
                </a:solidFill>
                <a:latin typeface="Calibri"/>
                <a:ea typeface="Calibri"/>
                <a:cs typeface="Calibri"/>
                <a:sym typeface="Calibri"/>
              </a:endParaRPr>
            </a:p>
            <a:p>
              <a:pPr indent="-114300" lvl="1" marL="114300" marR="0" rtl="0" algn="l">
                <a:lnSpc>
                  <a:spcPct val="90000"/>
                </a:lnSpc>
                <a:spcBef>
                  <a:spcPts val="210"/>
                </a:spcBef>
                <a:spcAft>
                  <a:spcPts val="0"/>
                </a:spcAft>
                <a:buClr>
                  <a:srgbClr val="000000"/>
                </a:buClr>
                <a:buSzPts val="1400"/>
                <a:buFont typeface="Calibri"/>
                <a:buChar char="•"/>
              </a:pPr>
              <a:r>
                <a:rPr b="0" i="0" lang="es-CR" sz="1400" u="none" cap="none" strike="noStrike">
                  <a:solidFill>
                    <a:srgbClr val="000000"/>
                  </a:solidFill>
                  <a:latin typeface="Calibri"/>
                  <a:ea typeface="Calibri"/>
                  <a:cs typeface="Calibri"/>
                  <a:sym typeface="Calibri"/>
                </a:rPr>
                <a:t>Explosión, a menos que produzca incendio y, en este caso, sólo por las pérdidas o daños que dicho incendio ocasione, siempre que fuera por los cubiertos por esta póliza. Esto no obstante, SEGUROS LAFISE, responderá de las pérdidas o daños que cause la explosión del gas para el alumbrado, calefacción y usos domésticos.</a:t>
              </a:r>
              <a:endParaRPr b="0" i="0" sz="1400" u="none" cap="none" strike="noStrike">
                <a:solidFill>
                  <a:srgbClr val="000000"/>
                </a:solidFill>
                <a:latin typeface="Calibri"/>
                <a:ea typeface="Calibri"/>
                <a:cs typeface="Calibri"/>
                <a:sym typeface="Calibri"/>
              </a:endParaRPr>
            </a:p>
          </p:txBody>
        </p:sp>
        <p:sp>
          <p:nvSpPr>
            <p:cNvPr id="139" name="Google Shape;139;p5"/>
            <p:cNvSpPr/>
            <p:nvPr/>
          </p:nvSpPr>
          <p:spPr>
            <a:xfrm>
              <a:off x="513138" y="1753975"/>
              <a:ext cx="7033350" cy="4132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533313" y="1774150"/>
              <a:ext cx="6993000" cy="372930"/>
            </a:xfrm>
            <a:prstGeom prst="rect">
              <a:avLst/>
            </a:prstGeom>
            <a:noFill/>
            <a:ln>
              <a:noFill/>
            </a:ln>
          </p:spPr>
          <p:txBody>
            <a:bodyPr anchorCtr="0" anchor="ctr" bIns="0" lIns="265825" spcFirstLastPara="1" rIns="265825"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Exclusiones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46" name="Google Shape;146;p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7" name="Google Shape;147;p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48" name="Google Shape;148;p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49" name="Google Shape;149;p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50" name="Google Shape;150;p6"/>
          <p:cNvSpPr txBox="1"/>
          <p:nvPr>
            <p:ph type="title"/>
          </p:nvPr>
        </p:nvSpPr>
        <p:spPr>
          <a:xfrm>
            <a:off x="531351" y="392529"/>
            <a:ext cx="10515600" cy="523220"/>
          </a:xfrm>
          <a:prstGeom prst="rect">
            <a:avLst/>
          </a:prstGeom>
          <a:noFill/>
          <a:ln>
            <a:noFill/>
          </a:ln>
        </p:spPr>
        <p:txBody>
          <a:bodyPr anchorCtr="0" anchor="ctr" bIns="45700" lIns="91425" spcFirstLastPara="1" rIns="91425" wrap="square" tIns="45700">
            <a:spAutoFit/>
          </a:bodyPr>
          <a:lstStyle/>
          <a:p>
            <a:pPr indent="0" lvl="1" marL="0" rtl="0" algn="l">
              <a:spcBef>
                <a:spcPts val="0"/>
              </a:spcBef>
              <a:spcAft>
                <a:spcPts val="0"/>
              </a:spcAft>
              <a:buNone/>
            </a:pPr>
            <a:r>
              <a:rPr b="1" lang="es-CR" sz="2800">
                <a:solidFill>
                  <a:srgbClr val="F4AD3D"/>
                </a:solidFill>
                <a:latin typeface="Open Sans"/>
                <a:ea typeface="Open Sans"/>
                <a:cs typeface="Open Sans"/>
                <a:sym typeface="Open Sans"/>
              </a:rPr>
              <a:t>COBERTURAS RIESGO NOMBRADO</a:t>
            </a:r>
            <a:endParaRPr/>
          </a:p>
        </p:txBody>
      </p:sp>
      <p:grpSp>
        <p:nvGrpSpPr>
          <p:cNvPr id="151" name="Google Shape;151;p6"/>
          <p:cNvGrpSpPr/>
          <p:nvPr/>
        </p:nvGrpSpPr>
        <p:grpSpPr>
          <a:xfrm>
            <a:off x="699246" y="1118795"/>
            <a:ext cx="9820707" cy="4160757"/>
            <a:chOff x="0" y="0"/>
            <a:chExt cx="9820707" cy="4160757"/>
          </a:xfrm>
        </p:grpSpPr>
        <p:sp>
          <p:nvSpPr>
            <p:cNvPr id="152" name="Google Shape;152;p6"/>
            <p:cNvSpPr/>
            <p:nvPr/>
          </p:nvSpPr>
          <p:spPr>
            <a:xfrm>
              <a:off x="0" y="0"/>
              <a:ext cx="9820707" cy="1948334"/>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txBox="1"/>
            <p:nvPr/>
          </p:nvSpPr>
          <p:spPr>
            <a:xfrm>
              <a:off x="0" y="0"/>
              <a:ext cx="9820707" cy="1948334"/>
            </a:xfrm>
            <a:prstGeom prst="rect">
              <a:avLst/>
            </a:prstGeom>
            <a:noFill/>
            <a:ln>
              <a:noFill/>
            </a:ln>
          </p:spPr>
          <p:txBody>
            <a:bodyPr anchorCtr="0" anchor="t" bIns="128000" lIns="762175" spcFirstLastPara="1" rIns="762175" wrap="square" tIns="374900">
              <a:noAutofit/>
            </a:bodyPr>
            <a:lstStyle/>
            <a:p>
              <a:pPr indent="-57150" lvl="1" marL="171450" marR="0" rtl="0" algn="just">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57150" lvl="1" marL="171450" marR="0" rtl="0" algn="just">
                <a:lnSpc>
                  <a:spcPct val="90000"/>
                </a:lnSpc>
                <a:spcBef>
                  <a:spcPts val="27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71450" lvl="1" marL="171450" marR="0" rtl="0" algn="just">
                <a:lnSpc>
                  <a:spcPct val="90000"/>
                </a:lnSpc>
                <a:spcBef>
                  <a:spcPts val="270"/>
                </a:spcBef>
                <a:spcAft>
                  <a:spcPts val="0"/>
                </a:spcAft>
                <a:buClr>
                  <a:srgbClr val="000000"/>
                </a:buClr>
                <a:buSzPts val="1800"/>
                <a:buFont typeface="Calibri"/>
                <a:buChar char="•"/>
              </a:pPr>
              <a:r>
                <a:rPr b="0" i="0" lang="es-CR" sz="1800" u="none" cap="none" strike="noStrike">
                  <a:solidFill>
                    <a:srgbClr val="000000"/>
                  </a:solidFill>
                  <a:latin typeface="Calibri"/>
                  <a:ea typeface="Calibri"/>
                  <a:cs typeface="Calibri"/>
                  <a:sym typeface="Calibri"/>
                </a:rPr>
                <a:t>Temblor y terremoto, y el incendio derivado del mismo.</a:t>
              </a:r>
              <a:endParaRPr b="0" i="0" sz="1800" u="none" cap="none" strike="noStrike">
                <a:solidFill>
                  <a:schemeClr val="dk1"/>
                </a:solidFill>
                <a:latin typeface="Calibri"/>
                <a:ea typeface="Calibri"/>
                <a:cs typeface="Calibri"/>
                <a:sym typeface="Calibri"/>
              </a:endParaRPr>
            </a:p>
            <a:p>
              <a:pPr indent="-171450" lvl="1" marL="171450" marR="0" rtl="0" algn="just">
                <a:lnSpc>
                  <a:spcPct val="90000"/>
                </a:lnSpc>
                <a:spcBef>
                  <a:spcPts val="270"/>
                </a:spcBef>
                <a:spcAft>
                  <a:spcPts val="0"/>
                </a:spcAft>
                <a:buClr>
                  <a:srgbClr val="000000"/>
                </a:buClr>
                <a:buSzPts val="1800"/>
                <a:buFont typeface="Calibri"/>
                <a:buChar char="•"/>
              </a:pPr>
              <a:r>
                <a:rPr b="0" i="0" lang="es-CR" sz="1800" u="none" cap="none" strike="noStrike">
                  <a:solidFill>
                    <a:srgbClr val="000000"/>
                  </a:solidFill>
                  <a:latin typeface="Calibri"/>
                  <a:ea typeface="Calibri"/>
                  <a:cs typeface="Calibri"/>
                  <a:sym typeface="Calibri"/>
                </a:rPr>
                <a:t>Erupción volcánica, maremoto, fuego subterráneo y el incendio derivado de los mismos.</a:t>
              </a:r>
              <a:endParaRPr b="0" i="0" sz="1800" u="none" cap="none" strike="noStrike">
                <a:solidFill>
                  <a:srgbClr val="000000"/>
                </a:solidFill>
                <a:latin typeface="Calibri"/>
                <a:ea typeface="Calibri"/>
                <a:cs typeface="Calibri"/>
                <a:sym typeface="Calibri"/>
              </a:endParaRPr>
            </a:p>
          </p:txBody>
        </p:sp>
        <p:sp>
          <p:nvSpPr>
            <p:cNvPr id="154" name="Google Shape;154;p6"/>
            <p:cNvSpPr/>
            <p:nvPr/>
          </p:nvSpPr>
          <p:spPr>
            <a:xfrm>
              <a:off x="196625" y="0"/>
              <a:ext cx="5896598" cy="852811"/>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238256" y="41631"/>
              <a:ext cx="5813336" cy="769549"/>
            </a:xfrm>
            <a:prstGeom prst="rect">
              <a:avLst/>
            </a:prstGeom>
            <a:noFill/>
            <a:ln>
              <a:noFill/>
            </a:ln>
          </p:spPr>
          <p:txBody>
            <a:bodyPr anchorCtr="0" anchor="ctr" bIns="0" lIns="259825" spcFirstLastPara="1" rIns="259825"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Cobertura “B” – Riesgos de la Naturaleza. </a:t>
              </a:r>
              <a:r>
                <a:rPr b="1" lang="es-CR" sz="1100">
                  <a:solidFill>
                    <a:schemeClr val="dk1"/>
                  </a:solidFill>
                  <a:latin typeface="Calibri"/>
                  <a:ea typeface="Calibri"/>
                  <a:cs typeface="Calibri"/>
                  <a:sym typeface="Calibri"/>
                </a:rPr>
                <a:t> </a:t>
              </a:r>
              <a:endParaRPr/>
            </a:p>
          </p:txBody>
        </p:sp>
        <p:sp>
          <p:nvSpPr>
            <p:cNvPr id="156" name="Google Shape;156;p6"/>
            <p:cNvSpPr/>
            <p:nvPr/>
          </p:nvSpPr>
          <p:spPr>
            <a:xfrm>
              <a:off x="0" y="2644520"/>
              <a:ext cx="9820707" cy="1516237"/>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txBox="1"/>
            <p:nvPr/>
          </p:nvSpPr>
          <p:spPr>
            <a:xfrm>
              <a:off x="0" y="2644520"/>
              <a:ext cx="9820707" cy="1516237"/>
            </a:xfrm>
            <a:prstGeom prst="rect">
              <a:avLst/>
            </a:prstGeom>
            <a:noFill/>
            <a:ln>
              <a:noFill/>
            </a:ln>
          </p:spPr>
          <p:txBody>
            <a:bodyPr anchorCtr="0" anchor="t" bIns="128000" lIns="762175" spcFirstLastPara="1" rIns="762175" wrap="square" tIns="37490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CR" sz="1800" u="none" cap="none" strike="noStrike">
                  <a:solidFill>
                    <a:schemeClr val="dk1"/>
                  </a:solidFill>
                  <a:latin typeface="Calibri"/>
                  <a:ea typeface="Calibri"/>
                  <a:cs typeface="Calibri"/>
                  <a:sym typeface="Calibri"/>
                </a:rPr>
                <a:t>Aplican las mismas exclusiones de la cobertura A</a:t>
              </a:r>
              <a:endParaRPr b="0" i="0" sz="1800" u="none" cap="none" strike="noStrike">
                <a:solidFill>
                  <a:schemeClr val="dk1"/>
                </a:solidFill>
                <a:latin typeface="Calibri"/>
                <a:ea typeface="Calibri"/>
                <a:cs typeface="Calibri"/>
                <a:sym typeface="Calibri"/>
              </a:endParaRPr>
            </a:p>
          </p:txBody>
        </p:sp>
        <p:sp>
          <p:nvSpPr>
            <p:cNvPr id="158" name="Google Shape;158;p6"/>
            <p:cNvSpPr/>
            <p:nvPr/>
          </p:nvSpPr>
          <p:spPr>
            <a:xfrm>
              <a:off x="249200" y="1833925"/>
              <a:ext cx="6826167" cy="841157"/>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txBox="1"/>
            <p:nvPr/>
          </p:nvSpPr>
          <p:spPr>
            <a:xfrm>
              <a:off x="290262" y="1874987"/>
              <a:ext cx="6744043" cy="759033"/>
            </a:xfrm>
            <a:prstGeom prst="rect">
              <a:avLst/>
            </a:prstGeom>
            <a:noFill/>
            <a:ln>
              <a:noFill/>
            </a:ln>
          </p:spPr>
          <p:txBody>
            <a:bodyPr anchorCtr="0" anchor="ctr" bIns="0" lIns="259825" spcFirstLastPara="1" rIns="259825" wrap="square" tIns="0">
              <a:noAutofit/>
            </a:bodyPr>
            <a:lstStyle/>
            <a:p>
              <a:pPr indent="0" lvl="0" marL="0" marR="0" rtl="0" algn="l">
                <a:lnSpc>
                  <a:spcPct val="90000"/>
                </a:lnSpc>
                <a:spcBef>
                  <a:spcPts val="0"/>
                </a:spcBef>
                <a:spcAft>
                  <a:spcPts val="0"/>
                </a:spcAft>
                <a:buNone/>
              </a:pPr>
              <a:r>
                <a:rPr b="1" lang="es-CR" sz="1800">
                  <a:solidFill>
                    <a:schemeClr val="lt1"/>
                  </a:solidFill>
                  <a:latin typeface="Calibri"/>
                  <a:ea typeface="Calibri"/>
                  <a:cs typeface="Calibri"/>
                  <a:sym typeface="Calibri"/>
                </a:rPr>
                <a:t>Exclusiones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65" name="Google Shape;165;p7"/>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 name="Google Shape;166;p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67" name="Google Shape;167;p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68" name="Google Shape;168;p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69" name="Google Shape;169;p7"/>
          <p:cNvSpPr txBox="1"/>
          <p:nvPr>
            <p:ph type="title"/>
          </p:nvPr>
        </p:nvSpPr>
        <p:spPr>
          <a:xfrm>
            <a:off x="338667" y="20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40"/>
              </a:buClr>
              <a:buSzPts val="2400"/>
              <a:buFont typeface="Calibri"/>
              <a:buNone/>
            </a:pPr>
            <a:r>
              <a:rPr b="1" lang="es-CR" sz="2400">
                <a:solidFill>
                  <a:srgbClr val="008040"/>
                </a:solidFill>
                <a:latin typeface="Calibri"/>
                <a:ea typeface="Calibri"/>
                <a:cs typeface="Calibri"/>
                <a:sym typeface="Calibri"/>
              </a:rPr>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170" name="Google Shape;170;p7"/>
          <p:cNvGrpSpPr/>
          <p:nvPr/>
        </p:nvGrpSpPr>
        <p:grpSpPr>
          <a:xfrm>
            <a:off x="469749" y="1455733"/>
            <a:ext cx="10954871" cy="4501064"/>
            <a:chOff x="0" y="283149"/>
            <a:chExt cx="10954871" cy="4501064"/>
          </a:xfrm>
        </p:grpSpPr>
        <p:sp>
          <p:nvSpPr>
            <p:cNvPr id="171" name="Google Shape;171;p7"/>
            <p:cNvSpPr/>
            <p:nvPr/>
          </p:nvSpPr>
          <p:spPr>
            <a:xfrm>
              <a:off x="0" y="586838"/>
              <a:ext cx="10954871" cy="4197375"/>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txBox="1"/>
            <p:nvPr/>
          </p:nvSpPr>
          <p:spPr>
            <a:xfrm>
              <a:off x="0" y="586838"/>
              <a:ext cx="10954871" cy="4197375"/>
            </a:xfrm>
            <a:prstGeom prst="rect">
              <a:avLst/>
            </a:prstGeom>
            <a:noFill/>
            <a:ln>
              <a:noFill/>
            </a:ln>
          </p:spPr>
          <p:txBody>
            <a:bodyPr anchorCtr="0" anchor="t" bIns="142225" lIns="850200" spcFirstLastPara="1" rIns="850200" wrap="square" tIns="1353800">
              <a:noAutofit/>
            </a:bodyPr>
            <a:lstStyle/>
            <a:p>
              <a:pPr indent="-228600" lvl="1" marL="228600" marR="0" rtl="0" algn="just">
                <a:lnSpc>
                  <a:spcPct val="90000"/>
                </a:lnSpc>
                <a:spcBef>
                  <a:spcPts val="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La elevación, causada por fenómenos de la naturaleza, de las aguas de ríos, lagos, diques, represas, embalses, y otros depósitos similares.</a:t>
              </a:r>
              <a:endParaRPr b="0" i="0" sz="2000" u="none" cap="none" strike="noStrike">
                <a:solidFill>
                  <a:schemeClr val="dk1"/>
                </a:solidFill>
                <a:latin typeface="Calibri"/>
                <a:ea typeface="Calibri"/>
                <a:cs typeface="Calibri"/>
                <a:sym typeface="Calibri"/>
              </a:endParaRPr>
            </a:p>
            <a:p>
              <a:pPr indent="-228600" lvl="1" marL="228600" marR="0" rtl="0" algn="just">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La entrada de agua proveniente de los sistemas públicos de alcantarillado pluvial, si tiene su origen en la obstrucción o falta de capacidad de conducción del mismo, encontrándose fuera del control del Asegurado.</a:t>
              </a:r>
              <a:endParaRPr b="0" i="0" sz="2000" u="none" cap="none" strike="noStrike">
                <a:solidFill>
                  <a:schemeClr val="dk1"/>
                </a:solidFill>
                <a:latin typeface="Calibri"/>
                <a:ea typeface="Calibri"/>
                <a:cs typeface="Calibri"/>
                <a:sym typeface="Calibri"/>
              </a:endParaRPr>
            </a:p>
            <a:p>
              <a:pPr indent="-228600" lvl="1" marL="228600" marR="0" rtl="0" algn="just">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Deslizamiento. </a:t>
              </a:r>
              <a:endParaRPr b="0" i="0" sz="2000" u="none" cap="none" strike="noStrike">
                <a:solidFill>
                  <a:schemeClr val="dk1"/>
                </a:solidFill>
                <a:latin typeface="Calibri"/>
                <a:ea typeface="Calibri"/>
                <a:cs typeface="Calibri"/>
                <a:sym typeface="Calibri"/>
              </a:endParaRPr>
            </a:p>
            <a:p>
              <a:pPr indent="-228600" lvl="1" marL="228600" marR="0" rtl="0" algn="just">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Vientos locales y/o huracanados. </a:t>
              </a:r>
              <a:endParaRPr/>
            </a:p>
            <a:p>
              <a:pPr indent="-228600" lvl="1" marL="228600" marR="0" rtl="0" algn="just">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Desbordamiento del mar, producto de crecidas de aguas producidas por alguno de los anteriores riesgos.</a:t>
              </a:r>
              <a:endParaRPr b="0" i="0" sz="2000" u="none" cap="none" strike="noStrike">
                <a:solidFill>
                  <a:schemeClr val="dk1"/>
                </a:solidFill>
                <a:latin typeface="Calibri"/>
                <a:ea typeface="Calibri"/>
                <a:cs typeface="Calibri"/>
                <a:sym typeface="Calibri"/>
              </a:endParaRPr>
            </a:p>
          </p:txBody>
        </p:sp>
        <p:sp>
          <p:nvSpPr>
            <p:cNvPr id="173" name="Google Shape;173;p7"/>
            <p:cNvSpPr/>
            <p:nvPr/>
          </p:nvSpPr>
          <p:spPr>
            <a:xfrm>
              <a:off x="547743" y="283149"/>
              <a:ext cx="8073991" cy="991693"/>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txBox="1"/>
            <p:nvPr/>
          </p:nvSpPr>
          <p:spPr>
            <a:xfrm>
              <a:off x="596153" y="331559"/>
              <a:ext cx="7977171" cy="894873"/>
            </a:xfrm>
            <a:prstGeom prst="rect">
              <a:avLst/>
            </a:prstGeom>
            <a:noFill/>
            <a:ln>
              <a:noFill/>
            </a:ln>
          </p:spPr>
          <p:txBody>
            <a:bodyPr anchorCtr="0" anchor="ctr" bIns="0" lIns="289825" spcFirstLastPara="1" rIns="289825"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“C”  -  Inundación, Deslizamiento, Vientos y Desbordamiento del Mar.</a:t>
              </a:r>
              <a:endParaRPr b="1" sz="16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80" name="Google Shape;180;p8"/>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 name="Google Shape;181;p8"/>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82" name="Google Shape;182;p8"/>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83" name="Google Shape;183;p8"/>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84" name="Google Shape;184;p8"/>
          <p:cNvSpPr txBox="1"/>
          <p:nvPr>
            <p:ph type="title"/>
          </p:nvPr>
        </p:nvSpPr>
        <p:spPr>
          <a:xfrm>
            <a:off x="338667" y="20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AD3D"/>
              </a:buClr>
              <a:buSzPts val="2800"/>
              <a:buFont typeface="Open Sans"/>
              <a:buNone/>
            </a:pPr>
            <a:r>
              <a:rPr b="1" lang="es-CR" sz="2800">
                <a:solidFill>
                  <a:srgbClr val="F4AD3D"/>
                </a:solidFill>
                <a:latin typeface="Open Sans"/>
                <a:ea typeface="Open Sans"/>
                <a:cs typeface="Open Sans"/>
                <a:sym typeface="Open Sans"/>
              </a:rPr>
              <a:t>    COBERTURAS RIESGO NOMBRADO</a:t>
            </a:r>
            <a:endParaRPr b="1" sz="2800">
              <a:solidFill>
                <a:srgbClr val="F4AD3D"/>
              </a:solidFill>
              <a:latin typeface="Open Sans"/>
              <a:ea typeface="Open Sans"/>
              <a:cs typeface="Open Sans"/>
              <a:sym typeface="Open Sans"/>
            </a:endParaRPr>
          </a:p>
        </p:txBody>
      </p:sp>
      <p:grpSp>
        <p:nvGrpSpPr>
          <p:cNvPr id="185" name="Google Shape;185;p8"/>
          <p:cNvGrpSpPr/>
          <p:nvPr/>
        </p:nvGrpSpPr>
        <p:grpSpPr>
          <a:xfrm>
            <a:off x="458992" y="1306528"/>
            <a:ext cx="10954871" cy="3071250"/>
            <a:chOff x="0" y="542736"/>
            <a:chExt cx="10954871" cy="3071250"/>
          </a:xfrm>
        </p:grpSpPr>
        <p:sp>
          <p:nvSpPr>
            <p:cNvPr id="186" name="Google Shape;186;p8"/>
            <p:cNvSpPr/>
            <p:nvPr/>
          </p:nvSpPr>
          <p:spPr>
            <a:xfrm>
              <a:off x="0" y="542736"/>
              <a:ext cx="10954871" cy="3071250"/>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txBox="1"/>
            <p:nvPr/>
          </p:nvSpPr>
          <p:spPr>
            <a:xfrm>
              <a:off x="0" y="542736"/>
              <a:ext cx="10954871" cy="3071250"/>
            </a:xfrm>
            <a:prstGeom prst="rect">
              <a:avLst/>
            </a:prstGeom>
            <a:noFill/>
            <a:ln>
              <a:noFill/>
            </a:ln>
          </p:spPr>
          <p:txBody>
            <a:bodyPr anchorCtr="0" anchor="t" bIns="142225" lIns="850200" spcFirstLastPara="1" rIns="850200" wrap="square" tIns="1353800">
              <a:noAutofit/>
            </a:bodyPr>
            <a:lstStyle/>
            <a:p>
              <a:pPr indent="-101600" lvl="1" marL="228600" marR="0" rtl="0" algn="just">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El hundimiento del terreno, o el asentamiento del mismo debido a deformaciones internas por falta de compactación, fenómenos de consolidación o arcillas expansivas.</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Fallas en los muros de contención por falta de capacidad de soporte.</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300"/>
                </a:spcBef>
                <a:spcAft>
                  <a:spcPts val="0"/>
                </a:spcAft>
                <a:buClr>
                  <a:schemeClr val="dk1"/>
                </a:buClr>
                <a:buSzPts val="2000"/>
                <a:buFont typeface="Calibri"/>
                <a:buChar char="•"/>
              </a:pPr>
              <a:r>
                <a:rPr b="0" i="0" lang="es-CR" sz="2000" u="none" cap="none" strike="noStrike">
                  <a:solidFill>
                    <a:schemeClr val="dk1"/>
                  </a:solidFill>
                  <a:latin typeface="Calibri"/>
                  <a:ea typeface="Calibri"/>
                  <a:cs typeface="Calibri"/>
                  <a:sym typeface="Calibri"/>
                </a:rPr>
                <a:t>Deslizamiento de rellenos en laderas.</a:t>
              </a:r>
              <a:endParaRPr b="0" i="0" sz="2000" u="none" cap="none" strike="noStrike">
                <a:solidFill>
                  <a:schemeClr val="dk1"/>
                </a:solidFill>
                <a:latin typeface="Calibri"/>
                <a:ea typeface="Calibri"/>
                <a:cs typeface="Calibri"/>
                <a:sym typeface="Calibri"/>
              </a:endParaRPr>
            </a:p>
          </p:txBody>
        </p:sp>
        <p:sp>
          <p:nvSpPr>
            <p:cNvPr id="188" name="Google Shape;188;p8"/>
            <p:cNvSpPr/>
            <p:nvPr/>
          </p:nvSpPr>
          <p:spPr>
            <a:xfrm>
              <a:off x="547743" y="797802"/>
              <a:ext cx="8073991" cy="991693"/>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txBox="1"/>
            <p:nvPr/>
          </p:nvSpPr>
          <p:spPr>
            <a:xfrm>
              <a:off x="596153" y="846212"/>
              <a:ext cx="7977171" cy="894873"/>
            </a:xfrm>
            <a:prstGeom prst="rect">
              <a:avLst/>
            </a:prstGeom>
            <a:noFill/>
            <a:ln>
              <a:noFill/>
            </a:ln>
          </p:spPr>
          <p:txBody>
            <a:bodyPr anchorCtr="0" anchor="ctr" bIns="0" lIns="289825" spcFirstLastPara="1" rIns="289825" wrap="square" tIns="0">
              <a:noAutofit/>
            </a:bodyPr>
            <a:lstStyle/>
            <a:p>
              <a:pPr indent="0" lvl="0" marL="0" marR="0" rtl="0" algn="l">
                <a:lnSpc>
                  <a:spcPct val="90000"/>
                </a:lnSpc>
                <a:spcBef>
                  <a:spcPts val="0"/>
                </a:spcBef>
                <a:spcAft>
                  <a:spcPts val="0"/>
                </a:spcAft>
                <a:buNone/>
              </a:pPr>
              <a:r>
                <a:rPr b="1" lang="es-CR" sz="1600">
                  <a:solidFill>
                    <a:schemeClr val="lt1"/>
                  </a:solidFill>
                  <a:latin typeface="Calibri"/>
                  <a:ea typeface="Calibri"/>
                  <a:cs typeface="Calibri"/>
                  <a:sym typeface="Calibri"/>
                </a:rPr>
                <a:t>Cobertura “C”  -  Exclusiones:</a:t>
              </a:r>
              <a:endParaRPr b="1" sz="16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95" name="Google Shape;195;p9"/>
          <p:cNvSpPr/>
          <p:nvPr/>
        </p:nvSpPr>
        <p:spPr>
          <a:xfrm>
            <a:off x="0" y="-182879"/>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 name="Google Shape;196;p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97" name="Google Shape;197;p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R"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98" name="Google Shape;198;p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99" name="Google Shape;199;p9"/>
          <p:cNvSpPr txBox="1"/>
          <p:nvPr>
            <p:ph type="title"/>
          </p:nvPr>
        </p:nvSpPr>
        <p:spPr>
          <a:xfrm>
            <a:off x="107576" y="167204"/>
            <a:ext cx="11051491" cy="7294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1800"/>
              <a:buFont typeface="Calibri"/>
              <a:buNone/>
            </a:pPr>
            <a:r>
              <a:rPr lang="es-CR" sz="1800">
                <a:latin typeface="Calibri"/>
                <a:ea typeface="Calibri"/>
                <a:cs typeface="Calibri"/>
                <a:sym typeface="Calibri"/>
              </a:rPr>
              <a:t>        </a:t>
            </a:r>
            <a:br>
              <a:rPr lang="es-CR" sz="1800">
                <a:latin typeface="Calibri"/>
                <a:ea typeface="Calibri"/>
                <a:cs typeface="Calibri"/>
                <a:sym typeface="Calibri"/>
              </a:rPr>
            </a:br>
            <a:r>
              <a:rPr lang="es-CR" sz="1800">
                <a:latin typeface="Calibri"/>
                <a:ea typeface="Calibri"/>
                <a:cs typeface="Calibri"/>
                <a:sym typeface="Calibri"/>
              </a:rPr>
              <a:t>	</a:t>
            </a:r>
            <a:r>
              <a:rPr b="1" lang="es-CR" sz="2800">
                <a:solidFill>
                  <a:srgbClr val="F4AD3D"/>
                </a:solidFill>
                <a:latin typeface="Open Sans"/>
                <a:ea typeface="Open Sans"/>
                <a:cs typeface="Open Sans"/>
                <a:sym typeface="Open Sans"/>
              </a:rPr>
              <a:t>COBERTURAS RIESGO NOMBRADO</a:t>
            </a:r>
            <a:endParaRPr b="1" sz="2800">
              <a:solidFill>
                <a:srgbClr val="F4AD3D"/>
              </a:solidFill>
              <a:latin typeface="Open Sans"/>
              <a:ea typeface="Open Sans"/>
              <a:cs typeface="Open Sans"/>
              <a:sym typeface="Open Sans"/>
            </a:endParaRPr>
          </a:p>
        </p:txBody>
      </p:sp>
      <p:grpSp>
        <p:nvGrpSpPr>
          <p:cNvPr id="200" name="Google Shape;200;p9"/>
          <p:cNvGrpSpPr/>
          <p:nvPr/>
        </p:nvGrpSpPr>
        <p:grpSpPr>
          <a:xfrm>
            <a:off x="735391" y="1036895"/>
            <a:ext cx="9922933" cy="5155016"/>
            <a:chOff x="0" y="0"/>
            <a:chExt cx="9922933" cy="5155016"/>
          </a:xfrm>
        </p:grpSpPr>
        <p:sp>
          <p:nvSpPr>
            <p:cNvPr id="201" name="Google Shape;201;p9"/>
            <p:cNvSpPr/>
            <p:nvPr/>
          </p:nvSpPr>
          <p:spPr>
            <a:xfrm>
              <a:off x="0" y="440828"/>
              <a:ext cx="9922933" cy="4714188"/>
            </a:xfrm>
            <a:prstGeom prst="rect">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txBox="1"/>
            <p:nvPr/>
          </p:nvSpPr>
          <p:spPr>
            <a:xfrm>
              <a:off x="0" y="440828"/>
              <a:ext cx="9922933" cy="4714188"/>
            </a:xfrm>
            <a:prstGeom prst="rect">
              <a:avLst/>
            </a:prstGeom>
            <a:noFill/>
            <a:ln>
              <a:noFill/>
            </a:ln>
          </p:spPr>
          <p:txBody>
            <a:bodyPr anchorCtr="0" anchor="t" bIns="135125" lIns="770125" spcFirstLastPara="1" rIns="770125" wrap="square" tIns="1332975">
              <a:noAutofit/>
            </a:bodyPr>
            <a:lstStyle/>
            <a:p>
              <a:pPr indent="-171450" lvl="1" marL="171450" marR="0" rtl="0" algn="just">
                <a:lnSpc>
                  <a:spcPct val="90000"/>
                </a:lnSpc>
                <a:spcBef>
                  <a:spcPts val="0"/>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Acciones de autoridades legalmente constituidas que tengan como fin reprimir o contrarrestar cualquier alteración o disturbio de orden público, independientemente de quienes sean los ejecutores de los mismos. </a:t>
              </a:r>
              <a:endParaRPr b="0" i="0" sz="1900" u="none" cap="none" strike="noStrike">
                <a:solidFill>
                  <a:schemeClr val="dk1"/>
                </a:solidFill>
                <a:latin typeface="Calibri"/>
                <a:ea typeface="Calibri"/>
                <a:cs typeface="Calibri"/>
                <a:sym typeface="Calibri"/>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Motín, huelga, paro legal, conmoción civil, daño vandálico; incluye el incendio derivado, así como la explosión, el robo, el hurto y rotura de cristales, que ocurran a causa de dichos eventos.</a:t>
              </a:r>
              <a:endParaRPr b="0" i="0" sz="1900" u="none" cap="none" strike="noStrike">
                <a:solidFill>
                  <a:schemeClr val="dk1"/>
                </a:solidFill>
                <a:latin typeface="Calibri"/>
                <a:ea typeface="Calibri"/>
                <a:cs typeface="Calibri"/>
                <a:sym typeface="Calibri"/>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Colisión de vehículos terrestres o aéreos propiedad de terceras personas, contra la propiedad asegurada, así como los objetos desprendidos de estos.</a:t>
              </a:r>
              <a:endParaRPr b="0" i="0" sz="1900" u="none" cap="none" strike="noStrike">
                <a:solidFill>
                  <a:schemeClr val="dk1"/>
                </a:solidFill>
                <a:latin typeface="Calibri"/>
                <a:ea typeface="Calibri"/>
                <a:cs typeface="Calibri"/>
                <a:sym typeface="Calibri"/>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Explosión e implosión, y el incendio derivado.</a:t>
              </a:r>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La irrupción del aire en recintos con presión inferior a la de la atmósfera.</a:t>
              </a:r>
              <a:endParaRPr/>
            </a:p>
            <a:p>
              <a:pPr indent="-171450" lvl="1" marL="171450" marR="0" rtl="0" algn="just">
                <a:lnSpc>
                  <a:spcPct val="90000"/>
                </a:lnSpc>
                <a:spcBef>
                  <a:spcPts val="285"/>
                </a:spcBef>
                <a:spcAft>
                  <a:spcPts val="0"/>
                </a:spcAft>
                <a:buClr>
                  <a:schemeClr val="dk1"/>
                </a:buClr>
                <a:buSzPts val="1900"/>
                <a:buFont typeface="Calibri"/>
                <a:buChar char="•"/>
              </a:pPr>
              <a:r>
                <a:rPr b="0" i="0" lang="es-CR" sz="1900" u="none" cap="none" strike="noStrike">
                  <a:solidFill>
                    <a:schemeClr val="dk1"/>
                  </a:solidFill>
                  <a:latin typeface="Calibri"/>
                  <a:ea typeface="Calibri"/>
                  <a:cs typeface="Calibri"/>
                  <a:sym typeface="Calibri"/>
                </a:rPr>
                <a:t>Caída de árboles, antenas y torres de transmisión, electricidad y similares.</a:t>
              </a:r>
              <a:endParaRPr b="0" i="0" sz="1900" u="none" cap="none" strike="noStrike">
                <a:solidFill>
                  <a:schemeClr val="dk1"/>
                </a:solidFill>
                <a:latin typeface="Calibri"/>
                <a:ea typeface="Calibri"/>
                <a:cs typeface="Calibri"/>
                <a:sym typeface="Calibri"/>
              </a:endParaRPr>
            </a:p>
          </p:txBody>
        </p:sp>
        <p:sp>
          <p:nvSpPr>
            <p:cNvPr id="203" name="Google Shape;203;p9"/>
            <p:cNvSpPr/>
            <p:nvPr/>
          </p:nvSpPr>
          <p:spPr>
            <a:xfrm>
              <a:off x="479183" y="0"/>
              <a:ext cx="7191387" cy="1426179"/>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txBox="1"/>
            <p:nvPr/>
          </p:nvSpPr>
          <p:spPr>
            <a:xfrm>
              <a:off x="548803" y="69620"/>
              <a:ext cx="7052147" cy="1286939"/>
            </a:xfrm>
            <a:prstGeom prst="rect">
              <a:avLst/>
            </a:prstGeom>
            <a:noFill/>
            <a:ln>
              <a:noFill/>
            </a:ln>
          </p:spPr>
          <p:txBody>
            <a:bodyPr anchorCtr="0" anchor="ctr" bIns="0" lIns="262525" spcFirstLastPara="1" rIns="262525" wrap="square" tIns="0">
              <a:noAutofit/>
            </a:bodyPr>
            <a:lstStyle/>
            <a:p>
              <a:pPr indent="0" lvl="0" marL="0" marR="0" rtl="0" algn="l">
                <a:lnSpc>
                  <a:spcPct val="90000"/>
                </a:lnSpc>
                <a:spcBef>
                  <a:spcPts val="0"/>
                </a:spcBef>
                <a:spcAft>
                  <a:spcPts val="0"/>
                </a:spcAft>
                <a:buNone/>
              </a:pPr>
              <a:r>
                <a:rPr b="1" lang="es-CR" sz="2000">
                  <a:solidFill>
                    <a:schemeClr val="lt1"/>
                  </a:solidFill>
                  <a:latin typeface="Calibri"/>
                  <a:ea typeface="Calibri"/>
                  <a:cs typeface="Calibri"/>
                  <a:sym typeface="Calibri"/>
                </a:rPr>
                <a:t>Cobertura “D”  -  Riesgos Diversos.</a:t>
              </a:r>
              <a:endParaRPr sz="20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2024-02-07T18:39:37Z</dcterms:created>
  <dc:creator>Maria Alvarez Delgado - Seguro LAFISE Costa Rica</dc:creator>
</cp:coreProperties>
</file>